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96" r:id="rId2"/>
  </p:sldMasterIdLst>
  <p:notesMasterIdLst>
    <p:notesMasterId r:id="rId16"/>
  </p:notesMasterIdLst>
  <p:handoutMasterIdLst>
    <p:handoutMasterId r:id="rId17"/>
  </p:handoutMasterIdLst>
  <p:sldIdLst>
    <p:sldId id="256" r:id="rId3"/>
    <p:sldId id="435" r:id="rId4"/>
    <p:sldId id="460" r:id="rId5"/>
    <p:sldId id="461" r:id="rId6"/>
    <p:sldId id="462" r:id="rId7"/>
    <p:sldId id="463" r:id="rId8"/>
    <p:sldId id="464" r:id="rId9"/>
    <p:sldId id="465" r:id="rId10"/>
    <p:sldId id="467" r:id="rId11"/>
    <p:sldId id="466" r:id="rId12"/>
    <p:sldId id="468" r:id="rId13"/>
    <p:sldId id="469" r:id="rId14"/>
    <p:sldId id="470" r:id="rId15"/>
  </p:sldIdLst>
  <p:sldSz cx="9144000" cy="6858000" type="screen4x3"/>
  <p:notesSz cx="6761163" cy="9942513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anose="02020603050405020304" pitchFamily="18" charset="0"/>
        <a:ea typeface="仿宋_GB2312" pitchFamily="1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anose="02020603050405020304" pitchFamily="18" charset="0"/>
        <a:ea typeface="仿宋_GB2312" pitchFamily="1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anose="02020603050405020304" pitchFamily="18" charset="0"/>
        <a:ea typeface="仿宋_GB2312" pitchFamily="1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anose="02020603050405020304" pitchFamily="18" charset="0"/>
        <a:ea typeface="仿宋_GB2312" pitchFamily="1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anose="02020603050405020304" pitchFamily="18" charset="0"/>
        <a:ea typeface="仿宋_GB2312" pitchFamily="1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Times New Roman" panose="02020603050405020304" pitchFamily="18" charset="0"/>
        <a:ea typeface="仿宋_GB2312" pitchFamily="1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Times New Roman" panose="02020603050405020304" pitchFamily="18" charset="0"/>
        <a:ea typeface="仿宋_GB2312" pitchFamily="1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Times New Roman" panose="02020603050405020304" pitchFamily="18" charset="0"/>
        <a:ea typeface="仿宋_GB2312" pitchFamily="1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Times New Roman" panose="02020603050405020304" pitchFamily="18" charset="0"/>
        <a:ea typeface="仿宋_GB2312" pitchFamily="1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7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2109AF"/>
    <a:srgbClr val="FF3300"/>
    <a:srgbClr val="F1CA69"/>
    <a:srgbClr val="ECCE4C"/>
    <a:srgbClr val="35C313"/>
    <a:srgbClr val="333399"/>
    <a:srgbClr val="692AA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660"/>
  </p:normalViewPr>
  <p:slideViewPr>
    <p:cSldViewPr>
      <p:cViewPr varScale="1">
        <p:scale>
          <a:sx n="87" d="100"/>
          <a:sy n="87" d="100"/>
        </p:scale>
        <p:origin x="861" y="54"/>
      </p:cViewPr>
      <p:guideLst>
        <p:guide orient="horz" pos="2160"/>
        <p:guide pos="2875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51" d="100"/>
          <a:sy n="51" d="100"/>
        </p:scale>
        <p:origin x="1896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4.vml.rels><?xml version="1.0" encoding="UTF-8" standalone="yes"?>
<Relationships xmlns="http://schemas.openxmlformats.org/package/2006/relationships"><Relationship Id="rId8" Type="http://schemas.openxmlformats.org/officeDocument/2006/relationships/image" Target="../media/image18.wmf"/><Relationship Id="rId3" Type="http://schemas.openxmlformats.org/officeDocument/2006/relationships/image" Target="../media/image13.wmf"/><Relationship Id="rId7" Type="http://schemas.openxmlformats.org/officeDocument/2006/relationships/image" Target="../media/image17.wmf"/><Relationship Id="rId2" Type="http://schemas.openxmlformats.org/officeDocument/2006/relationships/image" Target="../media/image12.wmf"/><Relationship Id="rId1" Type="http://schemas.openxmlformats.org/officeDocument/2006/relationships/image" Target="../media/image11.wmf"/><Relationship Id="rId6" Type="http://schemas.openxmlformats.org/officeDocument/2006/relationships/image" Target="../media/image16.wmf"/><Relationship Id="rId5" Type="http://schemas.openxmlformats.org/officeDocument/2006/relationships/image" Target="../media/image15.wmf"/><Relationship Id="rId4" Type="http://schemas.openxmlformats.org/officeDocument/2006/relationships/image" Target="../media/image14.wmf"/><Relationship Id="rId9" Type="http://schemas.openxmlformats.org/officeDocument/2006/relationships/image" Target="../media/image19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30525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buFont typeface="Arial" panose="020B0604020202020204" pitchFamily="34" charset="0"/>
              <a:buNone/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29050" y="0"/>
            <a:ext cx="2930525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buFont typeface="Arial" panose="020B0604020202020204" pitchFamily="34" charset="0"/>
              <a:buNone/>
              <a:defRPr sz="1200"/>
            </a:lvl1pPr>
          </a:lstStyle>
          <a:p>
            <a:pPr>
              <a:defRPr/>
            </a:pPr>
            <a:fld id="{16D2E78B-49C5-471E-8D51-6E6780599A30}" type="datetimeFigureOut">
              <a:rPr lang="zh-CN" altLang="en-US"/>
              <a:pPr>
                <a:defRPr/>
              </a:pPr>
              <a:t>2019/11/21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444038"/>
            <a:ext cx="2930525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buFont typeface="Arial" panose="020B0604020202020204" pitchFamily="34" charset="0"/>
              <a:buNone/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29050" y="9444038"/>
            <a:ext cx="2930525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hangingPunct="1">
              <a:buFont typeface="Arial" panose="020B0604020202020204" pitchFamily="34" charset="0"/>
              <a:buNone/>
              <a:defRPr sz="1200"/>
            </a:lvl1pPr>
          </a:lstStyle>
          <a:p>
            <a:pPr>
              <a:defRPr/>
            </a:pPr>
            <a:fld id="{C60A0A7F-94F1-4C13-8A80-4CC9C2BA5AAC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511444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28938" cy="49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buFont typeface="Arial" panose="020B0604020202020204" pitchFamily="34" charset="0"/>
              <a:buNone/>
              <a:defRPr sz="120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29050" y="0"/>
            <a:ext cx="2930525" cy="49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buFont typeface="Arial" panose="020B0604020202020204" pitchFamily="34" charset="0"/>
              <a:buNone/>
              <a:defRPr sz="120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244" name="Rectangle 4"/>
          <p:cNvSpPr>
            <a:spLocks noGrp="1" noRot="1" noChangeAspect="1" noChangeArrowheads="1"/>
          </p:cNvSpPr>
          <p:nvPr>
            <p:ph type="sldImg" idx="2"/>
          </p:nvPr>
        </p:nvSpPr>
        <p:spPr bwMode="auto">
          <a:xfrm>
            <a:off x="1127125" y="744538"/>
            <a:ext cx="4506913" cy="3729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6275" y="4722813"/>
            <a:ext cx="5408613" cy="4473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44038"/>
            <a:ext cx="2928938" cy="496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buFont typeface="Arial" panose="020B0604020202020204" pitchFamily="34" charset="0"/>
              <a:buNone/>
              <a:defRPr sz="120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29050" y="9444038"/>
            <a:ext cx="2930525" cy="496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buFont typeface="Arial" panose="020B0604020202020204" pitchFamily="34" charset="0"/>
              <a:buNone/>
              <a:defRPr sz="120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13FDD590-B407-447D-B345-FA6972C9F087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4921669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8B8EA62-98C9-4DFB-80F1-546CF22CA6E7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690719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E2B4EEB-6F35-4002-8D91-48695544824E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832233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10350" y="228600"/>
            <a:ext cx="2076450" cy="60960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81000" y="228600"/>
            <a:ext cx="6076950" cy="6096000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D37786-7F39-454C-AA0C-976191D56453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309367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76CCEB4-B873-4946-AC9F-0D3D1EAEB3D4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899239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6EAA0FC-63CF-4667-88BD-3A5F645FCE7A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721605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EA569D7-91F3-4755-816F-F73A2DE4494F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29490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95400"/>
            <a:ext cx="4038600" cy="5029200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95400"/>
            <a:ext cx="4038600" cy="5029200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2502509-D061-4427-8024-83C5F15F570F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13219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FAFC40-D37E-4BB5-A999-0B59B5CF7F0B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9328505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9E4A56D-3BA0-4874-B597-FD3E90632117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7608436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CB56E85-D568-4E3F-9D55-85ACEB015174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7189430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AC88A2-B40C-46A3-BCC1-DE5B641CF367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232360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C2D76F2-B065-4B06-B68E-82E1BC25E2ED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0808607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E9F8BDE-F6D1-472A-9429-2869A19AC377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2817198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66FEA4B-9CBE-4217-A79B-07DF42FF8017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7507937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10350" y="228600"/>
            <a:ext cx="2076450" cy="60960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81000" y="228600"/>
            <a:ext cx="6076950" cy="6096000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890B19E-839D-46D7-B6DF-7375CFA80B93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701697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039D9F3-9C35-4877-ADC3-E75314CCAE80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328919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95400"/>
            <a:ext cx="4038600" cy="5029200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95400"/>
            <a:ext cx="4038600" cy="5029200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26705ED-7D85-464C-8D2B-8D168877817B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24773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B530F8A-86CF-48F4-A3A4-260C69220A63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867405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AEAF768-188A-4A42-B5AE-96668BB0F3D8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162768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7CE688E-5386-4CB9-B090-CBEA2A7D2E49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122125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9B756A6-145E-40BD-997B-146BD2899A75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257576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7A8E40A-8CCC-4AF1-A3EC-0B772ED6B38B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743572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vmlDrawing" Target="../drawings/vmlDrawing1.vml"/><Relationship Id="rId18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2.bin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oleObject" Target="../embeddings/oleObject1.bin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vmlDrawing" Target="../drawings/vmlDrawing2.vml"/><Relationship Id="rId18" Type="http://schemas.openxmlformats.org/officeDocument/2006/relationships/oleObject" Target="../embeddings/oleObject5.bin"/><Relationship Id="rId26" Type="http://schemas.openxmlformats.org/officeDocument/2006/relationships/image" Target="../media/image3.png"/><Relationship Id="rId3" Type="http://schemas.openxmlformats.org/officeDocument/2006/relationships/slideLayout" Target="../slideLayouts/slideLayout14.xml"/><Relationship Id="rId21" Type="http://schemas.openxmlformats.org/officeDocument/2006/relationships/image" Target="../media/image7.png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17" Type="http://schemas.openxmlformats.org/officeDocument/2006/relationships/image" Target="../media/image5.png"/><Relationship Id="rId25" Type="http://schemas.openxmlformats.org/officeDocument/2006/relationships/image" Target="../media/image9.png"/><Relationship Id="rId2" Type="http://schemas.openxmlformats.org/officeDocument/2006/relationships/slideLayout" Target="../slideLayouts/slideLayout13.xml"/><Relationship Id="rId16" Type="http://schemas.openxmlformats.org/officeDocument/2006/relationships/oleObject" Target="../embeddings/oleObject4.bin"/><Relationship Id="rId20" Type="http://schemas.openxmlformats.org/officeDocument/2006/relationships/oleObject" Target="../embeddings/oleObject6.bin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oleObject" Target="../embeddings/oleObject8.bin"/><Relationship Id="rId5" Type="http://schemas.openxmlformats.org/officeDocument/2006/relationships/slideLayout" Target="../slideLayouts/slideLayout16.xml"/><Relationship Id="rId15" Type="http://schemas.openxmlformats.org/officeDocument/2006/relationships/image" Target="../media/image4.png"/><Relationship Id="rId23" Type="http://schemas.openxmlformats.org/officeDocument/2006/relationships/image" Target="../media/image8.png"/><Relationship Id="rId10" Type="http://schemas.openxmlformats.org/officeDocument/2006/relationships/slideLayout" Target="../slideLayouts/slideLayout21.xml"/><Relationship Id="rId19" Type="http://schemas.openxmlformats.org/officeDocument/2006/relationships/image" Target="../media/image6.png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oleObject" Target="../embeddings/oleObject3.bin"/><Relationship Id="rId22" Type="http://schemas.openxmlformats.org/officeDocument/2006/relationships/oleObject" Target="../embeddings/oleObject7.bin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52"/>
          <p:cNvSpPr>
            <a:spLocks noChangeArrowheads="1"/>
          </p:cNvSpPr>
          <p:nvPr/>
        </p:nvSpPr>
        <p:spPr bwMode="auto">
          <a:xfrm>
            <a:off x="0" y="6308725"/>
            <a:ext cx="9144000" cy="549275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ea typeface="仿宋_GB2312" pitchFamily="1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ea typeface="仿宋_GB2312" pitchFamily="1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ea typeface="仿宋_GB2312" pitchFamily="1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ea typeface="仿宋_GB2312" pitchFamily="1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ea typeface="仿宋_GB2312" pitchFamily="1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仿宋_GB2312" pitchFamily="1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仿宋_GB2312" pitchFamily="1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仿宋_GB2312" pitchFamily="1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仿宋_GB2312" pitchFamily="1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  <a:defRPr/>
            </a:pPr>
            <a:endParaRPr lang="zh-CN" altLang="en-US" smtClean="0"/>
          </a:p>
        </p:txBody>
      </p:sp>
      <p:graphicFrame>
        <p:nvGraphicFramePr>
          <p:cNvPr id="1027" name="Object 48"/>
          <p:cNvGraphicFramePr>
            <a:graphicFrameLocks noChangeAspect="1"/>
          </p:cNvGraphicFramePr>
          <p:nvPr/>
        </p:nvGraphicFramePr>
        <p:xfrm>
          <a:off x="0" y="0"/>
          <a:ext cx="914400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5" r:id="rId14" imgW="12901587" imgH="1511111" progId="">
                  <p:embed/>
                </p:oleObj>
              </mc:Choice>
              <mc:Fallback>
                <p:oleObj r:id="rId14" imgW="12901587" imgH="1511111" progId="">
                  <p:embed/>
                  <p:pic>
                    <p:nvPicPr>
                      <p:cNvPr id="0" name="Object 4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9144000" cy="91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95400"/>
            <a:ext cx="8229600" cy="50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029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461125"/>
            <a:ext cx="2133600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buFont typeface="Arial" panose="020B0604020202020204" pitchFamily="34" charset="0"/>
              <a:buNone/>
              <a:defRPr sz="1400">
                <a:latin typeface="+mn-lt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30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461125"/>
            <a:ext cx="2895600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buFont typeface="Arial" panose="020B0604020202020204" pitchFamily="34" charset="0"/>
              <a:buNone/>
              <a:defRPr sz="1400">
                <a:latin typeface="+mn-lt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31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461125"/>
            <a:ext cx="2133600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buFont typeface="Arial" panose="020B0604020202020204" pitchFamily="34" charset="0"/>
              <a:buNone/>
              <a:defRPr sz="1400">
                <a:latin typeface="+mn-lt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1D8D4AD4-D188-488F-8EF0-7D2EA32AA986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103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81000" y="228600"/>
            <a:ext cx="8229600" cy="533400"/>
          </a:xfrm>
          <a:prstGeom prst="rect">
            <a:avLst/>
          </a:prstGeom>
          <a:noFill/>
          <a:ln>
            <a:noFill/>
          </a:ln>
          <a:effectLst>
            <a:outerShdw dist="53882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graphicFrame>
        <p:nvGraphicFramePr>
          <p:cNvPr id="1033" name="Object 59"/>
          <p:cNvGraphicFramePr>
            <a:graphicFrameLocks noChangeAspect="1"/>
          </p:cNvGraphicFramePr>
          <p:nvPr/>
        </p:nvGraphicFramePr>
        <p:xfrm>
          <a:off x="0" y="838200"/>
          <a:ext cx="9144000" cy="314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6" r:id="rId16" imgW="16228571" imgH="558730" progId="">
                  <p:embed/>
                </p:oleObj>
              </mc:Choice>
              <mc:Fallback>
                <p:oleObj r:id="rId16" imgW="16228571" imgH="558730" progId="">
                  <p:embed/>
                  <p:pic>
                    <p:nvPicPr>
                      <p:cNvPr id="0" name="Object 5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838200"/>
                        <a:ext cx="9144000" cy="314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34" name="Picture 60" descr="未标题-1 拷贝"/>
          <p:cNvPicPr>
            <a:picLocks noChangeAspect="1" noChangeArrowheads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4913" y="6373813"/>
            <a:ext cx="1589087" cy="484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 kern="1200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Verdana" panose="020B060403050404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Verdana" panose="020B060403050404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Verdana" panose="020B060403050404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Verdana" panose="020B0604030504040204" pitchFamily="34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Verdana" panose="020B0604030504040204" pitchFamily="34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Verdana" panose="020B0604030504040204" pitchFamily="34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Verdana" panose="020B0604030504040204" pitchFamily="34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Verdana" panose="020B060403050404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Font typeface="Wingdings" panose="05000000000000000000" pitchFamily="2" charset="2"/>
        <a:buChar char="v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Wingdings" panose="05000000000000000000" pitchFamily="2" charset="2"/>
        <a:buChar char="§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3333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50" name="Object 56"/>
          <p:cNvGraphicFramePr>
            <a:graphicFrameLocks noChangeAspect="1"/>
          </p:cNvGraphicFramePr>
          <p:nvPr/>
        </p:nvGraphicFramePr>
        <p:xfrm>
          <a:off x="0" y="0"/>
          <a:ext cx="9144000" cy="556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4" r:id="rId14" imgW="13003175" imgH="7377778" progId="">
                  <p:embed/>
                </p:oleObj>
              </mc:Choice>
              <mc:Fallback>
                <p:oleObj r:id="rId14" imgW="13003175" imgH="7377778" progId="">
                  <p:embed/>
                  <p:pic>
                    <p:nvPicPr>
                      <p:cNvPr id="0" name="Object 5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9144000" cy="5562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51" name="Rectangle 57"/>
          <p:cNvSpPr>
            <a:spLocks noChangeArrowheads="1"/>
          </p:cNvSpPr>
          <p:nvPr/>
        </p:nvSpPr>
        <p:spPr bwMode="auto">
          <a:xfrm>
            <a:off x="0" y="5672138"/>
            <a:ext cx="9144000" cy="1185862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ea typeface="仿宋_GB2312" pitchFamily="1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ea typeface="仿宋_GB2312" pitchFamily="1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ea typeface="仿宋_GB2312" pitchFamily="1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ea typeface="仿宋_GB2312" pitchFamily="1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ea typeface="仿宋_GB2312" pitchFamily="1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仿宋_GB2312" pitchFamily="1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仿宋_GB2312" pitchFamily="1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仿宋_GB2312" pitchFamily="1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仿宋_GB2312" pitchFamily="1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  <a:defRPr/>
            </a:pPr>
            <a:endParaRPr lang="zh-CN" altLang="en-US" smtClean="0"/>
          </a:p>
        </p:txBody>
      </p:sp>
      <p:grpSp>
        <p:nvGrpSpPr>
          <p:cNvPr id="2052" name="Group 65"/>
          <p:cNvGrpSpPr>
            <a:grpSpLocks noChangeAspect="1"/>
          </p:cNvGrpSpPr>
          <p:nvPr/>
        </p:nvGrpSpPr>
        <p:grpSpPr bwMode="auto">
          <a:xfrm>
            <a:off x="0" y="5000625"/>
            <a:ext cx="9144000" cy="700088"/>
            <a:chOff x="0" y="0"/>
            <a:chExt cx="7936" cy="576"/>
          </a:xfrm>
        </p:grpSpPr>
        <p:graphicFrame>
          <p:nvGraphicFramePr>
            <p:cNvPr id="2059" name="Object 60"/>
            <p:cNvGraphicFramePr>
              <a:graphicFrameLocks noChangeAspect="1"/>
            </p:cNvGraphicFramePr>
            <p:nvPr userDrawn="1"/>
          </p:nvGraphicFramePr>
          <p:xfrm>
            <a:off x="0" y="0"/>
            <a:ext cx="1600" cy="57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55" r:id="rId16" imgW="2539683" imgH="913963" progId="">
                    <p:embed/>
                  </p:oleObj>
                </mc:Choice>
                <mc:Fallback>
                  <p:oleObj r:id="rId16" imgW="2539683" imgH="913963" progId="">
                    <p:embed/>
                    <p:pic>
                      <p:nvPicPr>
                        <p:cNvPr id="0" name="Object 6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0" y="0"/>
                          <a:ext cx="1600" cy="57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060" name="Object 61"/>
            <p:cNvGraphicFramePr>
              <a:graphicFrameLocks noChangeAspect="1"/>
            </p:cNvGraphicFramePr>
            <p:nvPr userDrawn="1"/>
          </p:nvGraphicFramePr>
          <p:xfrm>
            <a:off x="1584" y="0"/>
            <a:ext cx="1600" cy="57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56" r:id="rId18" imgW="2539683" imgH="913963" progId="">
                    <p:embed/>
                  </p:oleObj>
                </mc:Choice>
                <mc:Fallback>
                  <p:oleObj r:id="rId18" imgW="2539683" imgH="913963" progId="">
                    <p:embed/>
                    <p:pic>
                      <p:nvPicPr>
                        <p:cNvPr id="0" name="Object 6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84" y="0"/>
                          <a:ext cx="1600" cy="57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" name="Object 62"/>
            <p:cNvGraphicFramePr>
              <a:graphicFrameLocks noChangeAspect="1"/>
            </p:cNvGraphicFramePr>
            <p:nvPr userDrawn="1"/>
          </p:nvGraphicFramePr>
          <p:xfrm>
            <a:off x="3168" y="0"/>
            <a:ext cx="1600" cy="57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57" r:id="rId20" imgW="2539683" imgH="913963" progId="">
                    <p:embed/>
                  </p:oleObj>
                </mc:Choice>
                <mc:Fallback>
                  <p:oleObj r:id="rId20" imgW="2539683" imgH="913963" progId="">
                    <p:embed/>
                    <p:pic>
                      <p:nvPicPr>
                        <p:cNvPr id="0" name="Object 6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68" y="0"/>
                          <a:ext cx="1600" cy="57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" name="Object 63"/>
            <p:cNvGraphicFramePr>
              <a:graphicFrameLocks noChangeAspect="1"/>
            </p:cNvGraphicFramePr>
            <p:nvPr userDrawn="1"/>
          </p:nvGraphicFramePr>
          <p:xfrm>
            <a:off x="4752" y="0"/>
            <a:ext cx="1600" cy="57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58" r:id="rId22" imgW="2539683" imgH="913963" progId="">
                    <p:embed/>
                  </p:oleObj>
                </mc:Choice>
                <mc:Fallback>
                  <p:oleObj r:id="rId22" imgW="2539683" imgH="913963" progId="">
                    <p:embed/>
                    <p:pic>
                      <p:nvPicPr>
                        <p:cNvPr id="0" name="Object 6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52" y="0"/>
                          <a:ext cx="1600" cy="57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" name="Object 64"/>
            <p:cNvGraphicFramePr>
              <a:graphicFrameLocks noChangeAspect="1"/>
            </p:cNvGraphicFramePr>
            <p:nvPr userDrawn="1"/>
          </p:nvGraphicFramePr>
          <p:xfrm>
            <a:off x="6336" y="0"/>
            <a:ext cx="1600" cy="57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59" r:id="rId24" imgW="2539683" imgH="913963" progId="">
                    <p:embed/>
                  </p:oleObj>
                </mc:Choice>
                <mc:Fallback>
                  <p:oleObj r:id="rId24" imgW="2539683" imgH="913963" progId="">
                    <p:embed/>
                    <p:pic>
                      <p:nvPicPr>
                        <p:cNvPr id="0" name="Object 6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336" y="0"/>
                          <a:ext cx="1600" cy="57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pic>
        <p:nvPicPr>
          <p:cNvPr id="2053" name="Picture 67" descr="未标题-1 拷贝"/>
          <p:cNvPicPr>
            <a:picLocks noChangeAspect="1" noChangeArrowheads="1"/>
          </p:cNvPicPr>
          <p:nvPr userDrawn="1"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3100" y="5876925"/>
            <a:ext cx="2670175" cy="814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4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95400"/>
            <a:ext cx="8229600" cy="50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205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81000" y="228600"/>
            <a:ext cx="8229600" cy="533400"/>
          </a:xfrm>
          <a:prstGeom prst="rect">
            <a:avLst/>
          </a:prstGeom>
          <a:noFill/>
          <a:ln>
            <a:noFill/>
          </a:ln>
          <a:effectLst>
            <a:outerShdw dist="53882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2061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477000"/>
            <a:ext cx="21336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buFont typeface="Arial" panose="020B0604020202020204" pitchFamily="34" charset="0"/>
              <a:buNone/>
              <a:defRPr sz="1200">
                <a:latin typeface="+mn-lt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062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477000"/>
            <a:ext cx="28956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buFont typeface="Arial" panose="020B0604020202020204" pitchFamily="34" charset="0"/>
              <a:buNone/>
              <a:defRPr sz="1200">
                <a:latin typeface="+mn-lt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063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477000"/>
            <a:ext cx="21336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buFont typeface="Arial" panose="020B0604020202020204" pitchFamily="34" charset="0"/>
              <a:buNone/>
              <a:defRPr sz="1200">
                <a:latin typeface="+mn-lt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BD234F0D-ECC5-4595-9063-16E98A3499D4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8" r:id="rId1"/>
    <p:sldLayoutId id="2147483794" r:id="rId2"/>
    <p:sldLayoutId id="2147483779" r:id="rId3"/>
    <p:sldLayoutId id="2147483780" r:id="rId4"/>
    <p:sldLayoutId id="2147483781" r:id="rId5"/>
    <p:sldLayoutId id="2147483782" r:id="rId6"/>
    <p:sldLayoutId id="2147483783" r:id="rId7"/>
    <p:sldLayoutId id="2147483784" r:id="rId8"/>
    <p:sldLayoutId id="2147483785" r:id="rId9"/>
    <p:sldLayoutId id="2147483786" r:id="rId10"/>
    <p:sldLayoutId id="2147483787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 kern="1200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Verdana" panose="020B060403050404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Verdana" panose="020B060403050404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Verdana" panose="020B060403050404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Verdana" panose="020B0604030504040204" pitchFamily="34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Verdana" panose="020B0604030504040204" pitchFamily="34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Verdana" panose="020B0604030504040204" pitchFamily="34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Verdana" panose="020B0604030504040204" pitchFamily="34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Verdana" panose="020B060403050404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Font typeface="Wingdings" panose="05000000000000000000" pitchFamily="2" charset="2"/>
        <a:buChar char="v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Wingdings" panose="05000000000000000000" pitchFamily="2" charset="2"/>
        <a:buChar char="§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wmf"/><Relationship Id="rId13" Type="http://schemas.openxmlformats.org/officeDocument/2006/relationships/oleObject" Target="../embeddings/oleObject15.bin"/><Relationship Id="rId18" Type="http://schemas.openxmlformats.org/officeDocument/2006/relationships/image" Target="../media/image18.wmf"/><Relationship Id="rId3" Type="http://schemas.openxmlformats.org/officeDocument/2006/relationships/oleObject" Target="../embeddings/oleObject10.bin"/><Relationship Id="rId7" Type="http://schemas.openxmlformats.org/officeDocument/2006/relationships/oleObject" Target="../embeddings/oleObject12.bin"/><Relationship Id="rId12" Type="http://schemas.openxmlformats.org/officeDocument/2006/relationships/image" Target="../media/image15.wmf"/><Relationship Id="rId17" Type="http://schemas.openxmlformats.org/officeDocument/2006/relationships/oleObject" Target="../embeddings/oleObject17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7.wmf"/><Relationship Id="rId20" Type="http://schemas.openxmlformats.org/officeDocument/2006/relationships/image" Target="../media/image19.wmf"/><Relationship Id="rId1" Type="http://schemas.openxmlformats.org/officeDocument/2006/relationships/vmlDrawing" Target="../drawings/vmlDrawing4.vml"/><Relationship Id="rId6" Type="http://schemas.openxmlformats.org/officeDocument/2006/relationships/image" Target="../media/image12.wmf"/><Relationship Id="rId11" Type="http://schemas.openxmlformats.org/officeDocument/2006/relationships/oleObject" Target="../embeddings/oleObject14.bin"/><Relationship Id="rId5" Type="http://schemas.openxmlformats.org/officeDocument/2006/relationships/oleObject" Target="../embeddings/oleObject11.bin"/><Relationship Id="rId15" Type="http://schemas.openxmlformats.org/officeDocument/2006/relationships/oleObject" Target="../embeddings/oleObject16.bin"/><Relationship Id="rId10" Type="http://schemas.openxmlformats.org/officeDocument/2006/relationships/image" Target="../media/image14.wmf"/><Relationship Id="rId19" Type="http://schemas.openxmlformats.org/officeDocument/2006/relationships/oleObject" Target="../embeddings/oleObject18.bin"/><Relationship Id="rId4" Type="http://schemas.openxmlformats.org/officeDocument/2006/relationships/image" Target="../media/image11.wmf"/><Relationship Id="rId9" Type="http://schemas.openxmlformats.org/officeDocument/2006/relationships/oleObject" Target="../embeddings/oleObject13.bin"/><Relationship Id="rId14" Type="http://schemas.openxmlformats.org/officeDocument/2006/relationships/image" Target="../media/image16.w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10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533400" y="1066800"/>
            <a:ext cx="7391400" cy="1981200"/>
          </a:xfrm>
          <a:effectLst>
            <a:outerShdw dist="71842" dir="2700000" algn="ctr" rotWithShape="0">
              <a:schemeClr val="tx1"/>
            </a:outerShdw>
          </a:effectLst>
        </p:spPr>
        <p:txBody>
          <a:bodyPr/>
          <a:lstStyle/>
          <a:p>
            <a:pPr algn="l" eaLnBrk="1" hangingPunct="1"/>
            <a:r>
              <a:rPr lang="zh-CN" altLang="en-US" sz="5400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自动控制实践</a:t>
            </a:r>
            <a:r>
              <a:rPr lang="zh-CN" altLang="en-US" sz="5400" dirty="0" smtClean="0">
                <a:solidFill>
                  <a:schemeClr val="accent2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 </a:t>
            </a:r>
            <a:r>
              <a:rPr lang="en-US" altLang="zh-CN" sz="5400" smtClean="0">
                <a:solidFill>
                  <a:schemeClr val="accent2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/>
            </a:r>
            <a:br>
              <a:rPr lang="en-US" altLang="zh-CN" sz="5400" smtClean="0">
                <a:solidFill>
                  <a:schemeClr val="accent2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</a:br>
            <a:r>
              <a:rPr lang="zh-CN" altLang="en-US" sz="5400" smtClean="0">
                <a:solidFill>
                  <a:schemeClr val="accent2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总结</a:t>
            </a:r>
            <a:endParaRPr lang="zh-CN" altLang="en-US" sz="6600" b="1" dirty="0" smtClean="0">
              <a:solidFill>
                <a:schemeClr val="accent2"/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sp>
        <p:nvSpPr>
          <p:cNvPr id="12291" name="Text Box 8"/>
          <p:cNvSpPr txBox="1">
            <a:spLocks noChangeArrowheads="1"/>
          </p:cNvSpPr>
          <p:nvPr/>
        </p:nvSpPr>
        <p:spPr bwMode="auto">
          <a:xfrm>
            <a:off x="1403350" y="3573463"/>
            <a:ext cx="6024563" cy="1293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93000"/>
              </a:lnSpc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r>
              <a:rPr lang="zh-CN" altLang="en-US" b="1" dirty="0">
                <a:solidFill>
                  <a:schemeClr val="bg1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哈尔滨工业大学</a:t>
            </a:r>
            <a:endParaRPr lang="en-US" altLang="zh-CN" b="1" dirty="0">
              <a:solidFill>
                <a:schemeClr val="bg1"/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algn="ctr">
              <a:lnSpc>
                <a:spcPct val="93000"/>
              </a:lnSpc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endParaRPr lang="en-US" altLang="zh-CN" b="1" dirty="0">
              <a:solidFill>
                <a:schemeClr val="bg1"/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algn="ctr">
              <a:lnSpc>
                <a:spcPct val="93000"/>
              </a:lnSpc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r>
              <a:rPr lang="zh-CN" altLang="en-US" b="1" dirty="0">
                <a:solidFill>
                  <a:schemeClr val="bg1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伊国兴</a:t>
            </a:r>
            <a:endParaRPr lang="zh-CN" altLang="en-US" dirty="0">
              <a:solidFill>
                <a:schemeClr val="bg1"/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</p:spTree>
  </p:cSld>
  <p:clrMapOvr>
    <a:masterClrMapping/>
  </p:clrMapOvr>
  <p:transition advTm="655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>
                <a:latin typeface="华文仿宋" panose="02010600040101010101" pitchFamily="2" charset="-122"/>
                <a:ea typeface="华文仿宋" panose="02010600040101010101" pitchFamily="2" charset="-122"/>
              </a:rPr>
              <a:t>异步电机</a:t>
            </a:r>
            <a:endParaRPr lang="zh-CN" altLang="en-US" dirty="0" smtClean="0"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sp>
        <p:nvSpPr>
          <p:cNvPr id="62467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mtClean="0">
                <a:latin typeface="华文仿宋" panose="02010600040101010101" pitchFamily="2" charset="-122"/>
                <a:ea typeface="华文仿宋" panose="02010600040101010101" pitchFamily="2" charset="-122"/>
              </a:rPr>
              <a:t>三相异步电机</a:t>
            </a:r>
            <a:endParaRPr lang="en-US" altLang="zh-CN" smtClean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lvl="1"/>
            <a:r>
              <a:rPr lang="zh-CN" altLang="en-US" smtClean="0">
                <a:latin typeface="华文仿宋" panose="02010600040101010101" pitchFamily="2" charset="-122"/>
                <a:ea typeface="华文仿宋" panose="02010600040101010101" pitchFamily="2" charset="-122"/>
              </a:rPr>
              <a:t>功率、转矩</a:t>
            </a:r>
            <a:endParaRPr lang="en-US" altLang="zh-CN" smtClean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lvl="1"/>
            <a:r>
              <a:rPr lang="zh-CN" altLang="en-US" smtClean="0">
                <a:latin typeface="华文仿宋" panose="02010600040101010101" pitchFamily="2" charset="-122"/>
                <a:ea typeface="华文仿宋" panose="02010600040101010101" pitchFamily="2" charset="-122"/>
              </a:rPr>
              <a:t>机械特性曲线（最大转矩、临界转差率、普通与高阻）</a:t>
            </a:r>
            <a:endParaRPr lang="en-US" altLang="zh-CN" smtClean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r>
              <a:rPr lang="zh-CN" altLang="en-US" smtClean="0">
                <a:latin typeface="华文仿宋" panose="02010600040101010101" pitchFamily="2" charset="-122"/>
                <a:ea typeface="华文仿宋" panose="02010600040101010101" pitchFamily="2" charset="-122"/>
              </a:rPr>
              <a:t>异步电机调速</a:t>
            </a:r>
            <a:endParaRPr lang="en-US" altLang="zh-CN" smtClean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lvl="1"/>
            <a:r>
              <a:rPr lang="zh-CN" altLang="en-US" smtClean="0">
                <a:latin typeface="华文仿宋" panose="02010600040101010101" pitchFamily="2" charset="-122"/>
                <a:ea typeface="华文仿宋" panose="02010600040101010101" pitchFamily="2" charset="-122"/>
              </a:rPr>
              <a:t>调速方法</a:t>
            </a:r>
            <a:endParaRPr lang="en-US" altLang="zh-CN" smtClean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lvl="1"/>
            <a:r>
              <a:rPr lang="zh-CN" altLang="en-US" smtClean="0">
                <a:latin typeface="华文仿宋" panose="02010600040101010101" pitchFamily="2" charset="-122"/>
                <a:ea typeface="华文仿宋" panose="02010600040101010101" pitchFamily="2" charset="-122"/>
              </a:rPr>
              <a:t>变频调速（基频以下</a:t>
            </a:r>
            <a:endParaRPr lang="en-US" altLang="zh-CN" smtClean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marL="457200" lvl="1" indent="0">
              <a:buNone/>
            </a:pPr>
            <a:r>
              <a:rPr lang="zh-CN" altLang="en-US" smtClean="0">
                <a:latin typeface="华文仿宋" panose="02010600040101010101" pitchFamily="2" charset="-122"/>
                <a:ea typeface="华文仿宋" panose="02010600040101010101" pitchFamily="2" charset="-122"/>
              </a:rPr>
              <a:t>、基频以上）</a:t>
            </a:r>
            <a:endParaRPr lang="en-US" altLang="zh-CN" smtClean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r>
              <a:rPr lang="zh-CN" altLang="en-US" smtClean="0">
                <a:latin typeface="华文仿宋" panose="02010600040101010101" pitchFamily="2" charset="-122"/>
                <a:ea typeface="华文仿宋" panose="02010600040101010101" pitchFamily="2" charset="-122"/>
              </a:rPr>
              <a:t>单相异步电机</a:t>
            </a:r>
            <a:endParaRPr lang="en-US" altLang="zh-CN" smtClean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lvl="1"/>
            <a:r>
              <a:rPr lang="zh-CN" altLang="en-US" smtClean="0">
                <a:latin typeface="华文仿宋" panose="02010600040101010101" pitchFamily="2" charset="-122"/>
                <a:ea typeface="华文仿宋" panose="02010600040101010101" pitchFamily="2" charset="-122"/>
              </a:rPr>
              <a:t>工作原理、启动方式（分相、罩极）</a:t>
            </a:r>
            <a:endParaRPr lang="en-US" altLang="zh-CN" smtClean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lvl="1"/>
            <a:endParaRPr lang="en-US" altLang="zh-CN" smtClean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marL="914400" lvl="2" indent="0">
              <a:buNone/>
            </a:pPr>
            <a:endParaRPr lang="en-US" altLang="zh-CN"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3779912" y="2963840"/>
            <a:ext cx="5257526" cy="1692319"/>
            <a:chOff x="846137" y="2623894"/>
            <a:chExt cx="7491413" cy="3152266"/>
          </a:xfrm>
        </p:grpSpPr>
        <p:graphicFrame>
          <p:nvGraphicFramePr>
            <p:cNvPr id="5" name="Object 4"/>
            <p:cNvGraphicFramePr>
              <a:graphicFrameLocks noGrp="1" noChangeAspect="1"/>
            </p:cNvGraphicFramePr>
            <p:nvPr>
              <p:ph sz="quarter" idx="3"/>
              <p:extLst>
                <p:ext uri="{D42A27DB-BD31-4B8C-83A1-F6EECF244321}">
                  <p14:modId xmlns:p14="http://schemas.microsoft.com/office/powerpoint/2010/main" val="1247942102"/>
                </p:ext>
              </p:extLst>
            </p:nvPr>
          </p:nvGraphicFramePr>
          <p:xfrm>
            <a:off x="4204494" y="3383122"/>
            <a:ext cx="754062" cy="18081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1940" name="Equation" r:id="rId3" imgW="190440" imgH="457200" progId="Equation.DSMT4">
                    <p:embed/>
                  </p:oleObj>
                </mc:Choice>
                <mc:Fallback>
                  <p:oleObj name="Equation" r:id="rId3" imgW="190440" imgH="4572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04494" y="3383122"/>
                          <a:ext cx="754062" cy="180816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" name="Object 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797862600"/>
                </p:ext>
              </p:extLst>
            </p:nvPr>
          </p:nvGraphicFramePr>
          <p:xfrm>
            <a:off x="2203450" y="2852935"/>
            <a:ext cx="587375" cy="28083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1941" name="Equation" r:id="rId5" imgW="190440" imgH="1371600" progId="Equation.DSMT4">
                    <p:embed/>
                  </p:oleObj>
                </mc:Choice>
                <mc:Fallback>
                  <p:oleObj name="Equation" r:id="rId5" imgW="190440" imgH="13716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03450" y="2852935"/>
                          <a:ext cx="587375" cy="280831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" name="Object 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659973705"/>
                </p:ext>
              </p:extLst>
            </p:nvPr>
          </p:nvGraphicFramePr>
          <p:xfrm>
            <a:off x="2601913" y="5137985"/>
            <a:ext cx="1916112" cy="6381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1942" name="Equation" r:id="rId7" imgW="660240" imgH="215640" progId="Equation.DSMT4">
                    <p:embed/>
                  </p:oleObj>
                </mc:Choice>
                <mc:Fallback>
                  <p:oleObj name="Equation" r:id="rId7" imgW="660240" imgH="21564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01913" y="5137985"/>
                          <a:ext cx="1916112" cy="63817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" name="Object 1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919920653"/>
                </p:ext>
              </p:extLst>
            </p:nvPr>
          </p:nvGraphicFramePr>
          <p:xfrm>
            <a:off x="3040061" y="2623894"/>
            <a:ext cx="4083050" cy="64167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1943" name="Equation" r:id="rId9" imgW="1396800" imgH="215640" progId="Equation.DSMT4">
                    <p:embed/>
                  </p:oleObj>
                </mc:Choice>
                <mc:Fallback>
                  <p:oleObj name="Equation" r:id="rId9" imgW="1396800" imgH="21564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40061" y="2623894"/>
                          <a:ext cx="4083050" cy="64167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" name="Object 1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067283398"/>
                </p:ext>
              </p:extLst>
            </p:nvPr>
          </p:nvGraphicFramePr>
          <p:xfrm>
            <a:off x="846137" y="3625057"/>
            <a:ext cx="1417637" cy="12588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1944" name="Equation" r:id="rId11" imgW="495000" imgH="431640" progId="Equation.DSMT4">
                    <p:embed/>
                  </p:oleObj>
                </mc:Choice>
                <mc:Fallback>
                  <p:oleObj name="Equation" r:id="rId11" imgW="495000" imgH="43164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46137" y="3625057"/>
                          <a:ext cx="1417637" cy="125888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" name="Object 13"/>
            <p:cNvGraphicFramePr>
              <a:graphicFrameLocks noGrp="1" noChangeAspect="1"/>
            </p:cNvGraphicFramePr>
            <p:nvPr>
              <p:ph sz="quarter" idx="2"/>
              <p:extLst>
                <p:ext uri="{D42A27DB-BD31-4B8C-83A1-F6EECF244321}">
                  <p14:modId xmlns:p14="http://schemas.microsoft.com/office/powerpoint/2010/main" val="257562620"/>
                </p:ext>
              </p:extLst>
            </p:nvPr>
          </p:nvGraphicFramePr>
          <p:xfrm>
            <a:off x="4616450" y="3313113"/>
            <a:ext cx="2339975" cy="6238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1945" name="Equation" r:id="rId13" imgW="812520" imgH="215640" progId="Equation.DSMT4">
                    <p:embed/>
                  </p:oleObj>
                </mc:Choice>
                <mc:Fallback>
                  <p:oleObj name="Equation" r:id="rId13" imgW="812520" imgH="21564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616450" y="3313113"/>
                          <a:ext cx="2339975" cy="6238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" name="Object 1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63860746"/>
                </p:ext>
              </p:extLst>
            </p:nvPr>
          </p:nvGraphicFramePr>
          <p:xfrm>
            <a:off x="2540554" y="3686969"/>
            <a:ext cx="1703388" cy="11350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1946" name="Equation" r:id="rId15" imgW="660240" imgH="431640" progId="Equation.DSMT4">
                    <p:embed/>
                  </p:oleObj>
                </mc:Choice>
                <mc:Fallback>
                  <p:oleObj name="Equation" r:id="rId15" imgW="660240" imgH="43164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40554" y="3686969"/>
                          <a:ext cx="1703388" cy="113506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2" name="Object 1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319924159"/>
                </p:ext>
              </p:extLst>
            </p:nvPr>
          </p:nvGraphicFramePr>
          <p:xfrm>
            <a:off x="4581525" y="3982402"/>
            <a:ext cx="3756025" cy="5969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1947" name="Equation" r:id="rId17" imgW="1384200" imgH="215640" progId="Equation.DSMT4">
                    <p:embed/>
                  </p:oleObj>
                </mc:Choice>
                <mc:Fallback>
                  <p:oleObj name="Equation" r:id="rId17" imgW="1384200" imgH="21564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81525" y="3982402"/>
                          <a:ext cx="3756025" cy="5969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" name="Object 1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858312370"/>
                </p:ext>
              </p:extLst>
            </p:nvPr>
          </p:nvGraphicFramePr>
          <p:xfrm>
            <a:off x="4616450" y="4638516"/>
            <a:ext cx="3241675" cy="5857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1948" name="Equation" r:id="rId19" imgW="1218960" imgH="215640" progId="Equation.DSMT4">
                    <p:embed/>
                  </p:oleObj>
                </mc:Choice>
                <mc:Fallback>
                  <p:oleObj name="Equation" r:id="rId19" imgW="1218960" imgH="21564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616450" y="4638516"/>
                          <a:ext cx="3241675" cy="58578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36419848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>
                <a:latin typeface="华文仿宋" panose="02010600040101010101" pitchFamily="2" charset="-122"/>
                <a:ea typeface="华文仿宋" panose="02010600040101010101" pitchFamily="2" charset="-122"/>
              </a:rPr>
              <a:t>步进电机</a:t>
            </a:r>
            <a:endParaRPr lang="zh-CN" altLang="en-US" dirty="0" smtClean="0"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sp>
        <p:nvSpPr>
          <p:cNvPr id="62467" name="内容占位符 2"/>
          <p:cNvSpPr>
            <a:spLocks noGrp="1"/>
          </p:cNvSpPr>
          <p:nvPr>
            <p:ph idx="1"/>
          </p:nvPr>
        </p:nvSpPr>
        <p:spPr>
          <a:xfrm>
            <a:off x="402308" y="1268760"/>
            <a:ext cx="8229600" cy="5029200"/>
          </a:xfrm>
        </p:spPr>
        <p:txBody>
          <a:bodyPr/>
          <a:lstStyle/>
          <a:p>
            <a:r>
              <a:rPr lang="zh-CN" altLang="en-US" smtClean="0">
                <a:latin typeface="华文仿宋" panose="02010600040101010101" pitchFamily="2" charset="-122"/>
                <a:ea typeface="华文仿宋" panose="02010600040101010101" pitchFamily="2" charset="-122"/>
              </a:rPr>
              <a:t>工作原理</a:t>
            </a:r>
            <a:endParaRPr lang="en-US" altLang="zh-CN" smtClean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r>
              <a:rPr lang="zh-CN" altLang="en-US">
                <a:latin typeface="华文仿宋" panose="02010600040101010101" pitchFamily="2" charset="-122"/>
                <a:ea typeface="华文仿宋" panose="02010600040101010101" pitchFamily="2" charset="-122"/>
              </a:rPr>
              <a:t>步</a:t>
            </a:r>
            <a:r>
              <a:rPr lang="zh-CN" altLang="en-US" smtClean="0">
                <a:latin typeface="华文仿宋" panose="02010600040101010101" pitchFamily="2" charset="-122"/>
                <a:ea typeface="华文仿宋" panose="02010600040101010101" pitchFamily="2" charset="-122"/>
              </a:rPr>
              <a:t>进通电方式</a:t>
            </a:r>
            <a:endParaRPr lang="en-US" altLang="zh-CN" smtClean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r>
              <a:rPr lang="zh-CN" altLang="en-US" smtClean="0">
                <a:latin typeface="华文仿宋" panose="02010600040101010101" pitchFamily="2" charset="-122"/>
                <a:ea typeface="华文仿宋" panose="02010600040101010101" pitchFamily="2" charset="-122"/>
              </a:rPr>
              <a:t>步距角度</a:t>
            </a:r>
            <a:endParaRPr lang="en-US" altLang="zh-CN" smtClean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r>
              <a:rPr lang="zh-CN" altLang="en-US" smtClean="0">
                <a:latin typeface="华文仿宋" panose="02010600040101010101" pitchFamily="2" charset="-122"/>
                <a:ea typeface="华文仿宋" panose="02010600040101010101" pitchFamily="2" charset="-122"/>
              </a:rPr>
              <a:t>矩角特性</a:t>
            </a:r>
            <a:endParaRPr lang="en-US" altLang="zh-CN" smtClean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r>
              <a:rPr lang="zh-CN" altLang="en-US" smtClean="0">
                <a:latin typeface="华文仿宋" panose="02010600040101010101" pitchFamily="2" charset="-122"/>
                <a:ea typeface="华文仿宋" panose="02010600040101010101" pitchFamily="2" charset="-122"/>
              </a:rPr>
              <a:t>运行特性</a:t>
            </a:r>
            <a:endParaRPr lang="en-US" altLang="zh-CN" smtClean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lvl="1"/>
            <a:r>
              <a:rPr lang="zh-CN" altLang="en-US">
                <a:latin typeface="华文仿宋" panose="02010600040101010101" pitchFamily="2" charset="-122"/>
                <a:ea typeface="华文仿宋" panose="02010600040101010101" pitchFamily="2" charset="-122"/>
              </a:rPr>
              <a:t>单</a:t>
            </a:r>
            <a:r>
              <a:rPr lang="zh-CN" altLang="en-US" smtClean="0">
                <a:latin typeface="华文仿宋" panose="02010600040101010101" pitchFamily="2" charset="-122"/>
                <a:ea typeface="华文仿宋" panose="02010600040101010101" pitchFamily="2" charset="-122"/>
              </a:rPr>
              <a:t>步（启动转矩）</a:t>
            </a:r>
            <a:endParaRPr lang="en-US" altLang="zh-CN" smtClean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lvl="1"/>
            <a:r>
              <a:rPr lang="zh-CN" altLang="en-US" smtClean="0">
                <a:latin typeface="华文仿宋" panose="02010600040101010101" pitchFamily="2" charset="-122"/>
                <a:ea typeface="华文仿宋" panose="02010600040101010101" pitchFamily="2" charset="-122"/>
              </a:rPr>
              <a:t>连续（矩频特性、惯频特性）</a:t>
            </a:r>
            <a:endParaRPr lang="en-US" altLang="zh-CN" smtClean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lvl="1"/>
            <a:r>
              <a:rPr lang="zh-CN" altLang="en-US" smtClean="0">
                <a:latin typeface="华文仿宋" panose="02010600040101010101" pitchFamily="2" charset="-122"/>
                <a:ea typeface="华文仿宋" panose="02010600040101010101" pitchFamily="2" charset="-122"/>
              </a:rPr>
              <a:t>不同</a:t>
            </a:r>
            <a:r>
              <a:rPr lang="zh-CN" altLang="en-US">
                <a:latin typeface="华文仿宋" panose="02010600040101010101" pitchFamily="2" charset="-122"/>
                <a:ea typeface="华文仿宋" panose="02010600040101010101" pitchFamily="2" charset="-122"/>
              </a:rPr>
              <a:t>频率</a:t>
            </a:r>
            <a:r>
              <a:rPr lang="zh-CN" altLang="en-US" smtClean="0">
                <a:latin typeface="华文仿宋" panose="02010600040101010101" pitchFamily="2" charset="-122"/>
                <a:ea typeface="华文仿宋" panose="02010600040101010101" pitchFamily="2" charset="-122"/>
              </a:rPr>
              <a:t>下的运行特性</a:t>
            </a:r>
            <a:endParaRPr lang="en-US" altLang="zh-CN"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762553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>
                <a:latin typeface="华文仿宋" panose="02010600040101010101" pitchFamily="2" charset="-122"/>
                <a:ea typeface="华文仿宋" panose="02010600040101010101" pitchFamily="2" charset="-122"/>
              </a:rPr>
              <a:t>码盘光栅</a:t>
            </a:r>
            <a:endParaRPr lang="zh-CN" altLang="en-US" dirty="0" smtClean="0"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sp>
        <p:nvSpPr>
          <p:cNvPr id="62467" name="内容占位符 2"/>
          <p:cNvSpPr>
            <a:spLocks noGrp="1"/>
          </p:cNvSpPr>
          <p:nvPr>
            <p:ph idx="1"/>
          </p:nvPr>
        </p:nvSpPr>
        <p:spPr>
          <a:xfrm>
            <a:off x="402308" y="1268760"/>
            <a:ext cx="8229600" cy="5029200"/>
          </a:xfrm>
        </p:spPr>
        <p:txBody>
          <a:bodyPr/>
          <a:lstStyle/>
          <a:p>
            <a:r>
              <a:rPr lang="zh-CN" altLang="en-US" smtClean="0">
                <a:latin typeface="华文仿宋" panose="02010600040101010101" pitchFamily="2" charset="-122"/>
                <a:ea typeface="华文仿宋" panose="02010600040101010101" pitchFamily="2" charset="-122"/>
              </a:rPr>
              <a:t>工作原理</a:t>
            </a:r>
            <a:endParaRPr lang="en-US" altLang="zh-CN" smtClean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r>
              <a:rPr lang="zh-CN" altLang="en-US" smtClean="0">
                <a:latin typeface="华文仿宋" panose="02010600040101010101" pitchFamily="2" charset="-122"/>
                <a:ea typeface="华文仿宋" panose="02010600040101010101" pitchFamily="2" charset="-122"/>
              </a:rPr>
              <a:t>增量、绝对</a:t>
            </a:r>
            <a:endParaRPr lang="en-US" altLang="zh-CN" smtClean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r>
              <a:rPr lang="zh-CN" altLang="en-US">
                <a:latin typeface="华文仿宋" panose="02010600040101010101" pitchFamily="2" charset="-122"/>
                <a:ea typeface="华文仿宋" panose="02010600040101010101" pitchFamily="2" charset="-122"/>
              </a:rPr>
              <a:t>莫</a:t>
            </a:r>
            <a:r>
              <a:rPr lang="zh-CN" altLang="en-US">
                <a:latin typeface="华文仿宋" panose="02010600040101010101" pitchFamily="2" charset="-122"/>
                <a:ea typeface="华文仿宋" panose="02010600040101010101" pitchFamily="2" charset="-122"/>
              </a:rPr>
              <a:t>尔</a:t>
            </a:r>
            <a:r>
              <a:rPr lang="zh-CN" altLang="en-US" smtClean="0">
                <a:latin typeface="华文仿宋" panose="02010600040101010101" pitchFamily="2" charset="-122"/>
                <a:ea typeface="华文仿宋" panose="02010600040101010101" pitchFamily="2" charset="-122"/>
              </a:rPr>
              <a:t>条纹放大</a:t>
            </a:r>
            <a:endParaRPr lang="en-US" altLang="zh-CN" smtClean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r>
              <a:rPr lang="zh-CN" altLang="en-US" smtClean="0">
                <a:latin typeface="华文仿宋" panose="02010600040101010101" pitchFamily="2" charset="-122"/>
                <a:ea typeface="华文仿宋" panose="02010600040101010101" pitchFamily="2" charset="-122"/>
              </a:rPr>
              <a:t>输出</a:t>
            </a:r>
            <a:r>
              <a:rPr lang="en-US" altLang="zh-CN" smtClean="0">
                <a:latin typeface="华文仿宋" panose="02010600040101010101" pitchFamily="2" charset="-122"/>
                <a:ea typeface="华文仿宋" panose="02010600040101010101" pitchFamily="2" charset="-122"/>
              </a:rPr>
              <a:t>A</a:t>
            </a:r>
            <a:r>
              <a:rPr lang="zh-CN" altLang="en-US" smtClean="0">
                <a:latin typeface="华文仿宋" panose="02010600040101010101" pitchFamily="2" charset="-122"/>
                <a:ea typeface="华文仿宋" panose="02010600040101010101" pitchFamily="2" charset="-122"/>
              </a:rPr>
              <a:t>、</a:t>
            </a:r>
            <a:r>
              <a:rPr lang="en-US" altLang="zh-CN" smtClean="0">
                <a:latin typeface="华文仿宋" panose="02010600040101010101" pitchFamily="2" charset="-122"/>
                <a:ea typeface="华文仿宋" panose="02010600040101010101" pitchFamily="2" charset="-122"/>
              </a:rPr>
              <a:t>B</a:t>
            </a:r>
            <a:r>
              <a:rPr lang="zh-CN" altLang="en-US" smtClean="0">
                <a:latin typeface="华文仿宋" panose="02010600040101010101" pitchFamily="2" charset="-122"/>
                <a:ea typeface="华文仿宋" panose="02010600040101010101" pitchFamily="2" charset="-122"/>
              </a:rPr>
              <a:t>、</a:t>
            </a:r>
            <a:r>
              <a:rPr lang="en-US" altLang="zh-CN" smtClean="0">
                <a:latin typeface="华文仿宋" panose="02010600040101010101" pitchFamily="2" charset="-122"/>
                <a:ea typeface="华文仿宋" panose="02010600040101010101" pitchFamily="2" charset="-122"/>
              </a:rPr>
              <a:t>Z</a:t>
            </a:r>
          </a:p>
          <a:p>
            <a:r>
              <a:rPr lang="zh-CN" altLang="en-US" smtClean="0">
                <a:latin typeface="华文仿宋" panose="02010600040101010101" pitchFamily="2" charset="-122"/>
                <a:ea typeface="华文仿宋" panose="02010600040101010101" pitchFamily="2" charset="-122"/>
              </a:rPr>
              <a:t>四细分与细分</a:t>
            </a:r>
            <a:endParaRPr lang="en-US" altLang="zh-CN" smtClean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r>
              <a:rPr lang="zh-CN" altLang="en-US" smtClean="0">
                <a:latin typeface="华文仿宋" panose="02010600040101010101" pitchFamily="2" charset="-122"/>
                <a:ea typeface="华文仿宋" panose="02010600040101010101" pitchFamily="2" charset="-122"/>
              </a:rPr>
              <a:t>分辨率计算</a:t>
            </a:r>
            <a:endParaRPr lang="en-US" altLang="zh-CN" smtClean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r>
              <a:rPr lang="zh-CN" altLang="en-US" smtClean="0">
                <a:latin typeface="华文仿宋" panose="02010600040101010101" pitchFamily="2" charset="-122"/>
                <a:ea typeface="华文仿宋" panose="02010600040101010101" pitchFamily="2" charset="-122"/>
              </a:rPr>
              <a:t>精度与分辨率关系</a:t>
            </a:r>
            <a:endParaRPr lang="en-US" altLang="zh-CN" smtClean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r>
              <a:rPr lang="zh-CN" altLang="en-US" smtClean="0">
                <a:latin typeface="华文仿宋" panose="02010600040101010101" pitchFamily="2" charset="-122"/>
                <a:ea typeface="华文仿宋" panose="02010600040101010101" pitchFamily="2" charset="-122"/>
              </a:rPr>
              <a:t>脉冲测速（</a:t>
            </a:r>
            <a:r>
              <a:rPr lang="en-US" altLang="zh-CN" smtClean="0">
                <a:latin typeface="华文仿宋" panose="02010600040101010101" pitchFamily="2" charset="-122"/>
                <a:ea typeface="华文仿宋" panose="02010600040101010101" pitchFamily="2" charset="-122"/>
              </a:rPr>
              <a:t>M</a:t>
            </a:r>
            <a:r>
              <a:rPr lang="zh-CN" altLang="en-US" smtClean="0">
                <a:latin typeface="华文仿宋" panose="02010600040101010101" pitchFamily="2" charset="-122"/>
                <a:ea typeface="华文仿宋" panose="02010600040101010101" pitchFamily="2" charset="-122"/>
              </a:rPr>
              <a:t>、</a:t>
            </a:r>
            <a:r>
              <a:rPr lang="en-US" altLang="zh-CN" smtClean="0">
                <a:latin typeface="华文仿宋" panose="02010600040101010101" pitchFamily="2" charset="-122"/>
                <a:ea typeface="华文仿宋" panose="02010600040101010101" pitchFamily="2" charset="-122"/>
              </a:rPr>
              <a:t>T</a:t>
            </a:r>
            <a:r>
              <a:rPr lang="zh-CN" altLang="en-US" smtClean="0">
                <a:latin typeface="华文仿宋" panose="02010600040101010101" pitchFamily="2" charset="-122"/>
                <a:ea typeface="华文仿宋" panose="02010600040101010101" pitchFamily="2" charset="-122"/>
              </a:rPr>
              <a:t>、</a:t>
            </a:r>
            <a:r>
              <a:rPr lang="en-US" altLang="zh-CN" smtClean="0">
                <a:latin typeface="华文仿宋" panose="02010600040101010101" pitchFamily="2" charset="-122"/>
                <a:ea typeface="华文仿宋" panose="02010600040101010101" pitchFamily="2" charset="-122"/>
              </a:rPr>
              <a:t>M/T</a:t>
            </a:r>
            <a:r>
              <a:rPr lang="zh-CN" altLang="en-US" smtClean="0">
                <a:latin typeface="华文仿宋" panose="02010600040101010101" pitchFamily="2" charset="-122"/>
                <a:ea typeface="华文仿宋" panose="02010600040101010101" pitchFamily="2" charset="-122"/>
              </a:rPr>
              <a:t>）</a:t>
            </a:r>
            <a:endParaRPr lang="en-US" altLang="zh-CN" smtClean="0"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09188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>
                <a:latin typeface="华文仿宋" panose="02010600040101010101" pitchFamily="2" charset="-122"/>
                <a:ea typeface="华文仿宋" panose="02010600040101010101" pitchFamily="2" charset="-122"/>
              </a:rPr>
              <a:t>旋变与感应同步器</a:t>
            </a:r>
            <a:endParaRPr lang="zh-CN" altLang="en-US" dirty="0" smtClean="0"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sp>
        <p:nvSpPr>
          <p:cNvPr id="62467" name="内容占位符 2"/>
          <p:cNvSpPr>
            <a:spLocks noGrp="1"/>
          </p:cNvSpPr>
          <p:nvPr>
            <p:ph idx="1"/>
          </p:nvPr>
        </p:nvSpPr>
        <p:spPr>
          <a:xfrm>
            <a:off x="402308" y="1268760"/>
            <a:ext cx="8229600" cy="5029200"/>
          </a:xfrm>
        </p:spPr>
        <p:txBody>
          <a:bodyPr/>
          <a:lstStyle/>
          <a:p>
            <a:r>
              <a:rPr lang="zh-CN" altLang="en-US" smtClean="0">
                <a:latin typeface="华文仿宋" panose="02010600040101010101" pitchFamily="2" charset="-122"/>
                <a:ea typeface="华文仿宋" panose="02010600040101010101" pitchFamily="2" charset="-122"/>
              </a:rPr>
              <a:t>工作原理</a:t>
            </a:r>
            <a:endParaRPr lang="en-US" altLang="zh-CN" smtClean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r>
              <a:rPr lang="zh-CN" altLang="en-US">
                <a:latin typeface="华文仿宋" panose="02010600040101010101" pitchFamily="2" charset="-122"/>
                <a:ea typeface="华文仿宋" panose="02010600040101010101" pitchFamily="2" charset="-122"/>
              </a:rPr>
              <a:t>旋</a:t>
            </a:r>
            <a:r>
              <a:rPr lang="zh-CN" altLang="en-US" smtClean="0">
                <a:latin typeface="华文仿宋" panose="02010600040101010101" pitchFamily="2" charset="-122"/>
                <a:ea typeface="华文仿宋" panose="02010600040101010101" pitchFamily="2" charset="-122"/>
              </a:rPr>
              <a:t>变误差与补偿（原边、副边）</a:t>
            </a:r>
            <a:endParaRPr lang="en-US" altLang="zh-CN" smtClean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r>
              <a:rPr lang="zh-CN" altLang="en-US" smtClean="0">
                <a:latin typeface="华文仿宋" panose="02010600040101010101" pitchFamily="2" charset="-122"/>
                <a:ea typeface="华文仿宋" panose="02010600040101010101" pitchFamily="2" charset="-122"/>
              </a:rPr>
              <a:t>激磁（双相、单相）</a:t>
            </a:r>
            <a:endParaRPr lang="en-US" altLang="zh-CN" smtClean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r>
              <a:rPr lang="zh-CN" altLang="en-US" smtClean="0">
                <a:latin typeface="华文仿宋" panose="02010600040101010101" pitchFamily="2" charset="-122"/>
                <a:ea typeface="华文仿宋" panose="02010600040101010101" pitchFamily="2" charset="-122"/>
              </a:rPr>
              <a:t>检测（鉴相、鉴幅）</a:t>
            </a:r>
            <a:endParaRPr lang="en-US" altLang="zh-CN" smtClean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r>
              <a:rPr lang="zh-CN" altLang="en-US" smtClean="0">
                <a:latin typeface="华文仿宋" panose="02010600040101010101" pitchFamily="2" charset="-122"/>
                <a:ea typeface="华文仿宋" panose="02010600040101010101" pitchFamily="2" charset="-122"/>
              </a:rPr>
              <a:t>多级旋变</a:t>
            </a:r>
            <a:endParaRPr lang="en-US" altLang="zh-CN" smtClean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r>
              <a:rPr lang="zh-CN" altLang="en-US" smtClean="0">
                <a:latin typeface="华文仿宋" panose="02010600040101010101" pitchFamily="2" charset="-122"/>
                <a:ea typeface="华文仿宋" panose="02010600040101010101" pitchFamily="2" charset="-122"/>
              </a:rPr>
              <a:t>旋变、感应同步器精粗耦合</a:t>
            </a:r>
            <a:endParaRPr lang="en-US" altLang="zh-CN" smtClean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endParaRPr lang="en-US" altLang="zh-CN" smtClean="0"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316052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控制系统的组成</a:t>
            </a:r>
          </a:p>
        </p:txBody>
      </p:sp>
      <p:sp>
        <p:nvSpPr>
          <p:cNvPr id="55299" name="Rectangle 5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457200" y="3716338"/>
            <a:ext cx="8229600" cy="2608262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zh-CN" altLang="en-US" sz="20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执行元件</a:t>
            </a:r>
            <a:r>
              <a:rPr lang="zh-CN" altLang="en-US" sz="2000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：功能是驱动被控对象，控制或改变被控量。</a:t>
            </a:r>
          </a:p>
          <a:p>
            <a:pPr eaLnBrk="1" hangingPunct="1">
              <a:lnSpc>
                <a:spcPct val="90000"/>
              </a:lnSpc>
            </a:pPr>
            <a:endParaRPr lang="zh-CN" altLang="en-US" sz="600" dirty="0" smtClean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eaLnBrk="1" hangingPunct="1">
              <a:lnSpc>
                <a:spcPct val="90000"/>
              </a:lnSpc>
            </a:pPr>
            <a:r>
              <a:rPr lang="zh-CN" altLang="en-US" sz="20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放大元件</a:t>
            </a:r>
            <a:r>
              <a:rPr lang="zh-CN" altLang="en-US" sz="2000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：提供能量，将微弱控制信号放大驱动执行元件。</a:t>
            </a:r>
          </a:p>
          <a:p>
            <a:pPr eaLnBrk="1" hangingPunct="1">
              <a:lnSpc>
                <a:spcPct val="90000"/>
              </a:lnSpc>
            </a:pPr>
            <a:endParaRPr lang="zh-CN" altLang="en-US" sz="600" dirty="0" smtClean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eaLnBrk="1" hangingPunct="1">
              <a:lnSpc>
                <a:spcPct val="90000"/>
              </a:lnSpc>
            </a:pPr>
            <a:r>
              <a:rPr lang="zh-CN" altLang="en-US" sz="20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校正元件</a:t>
            </a:r>
            <a:r>
              <a:rPr lang="zh-CN" altLang="en-US" sz="2000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：作用是改善系统的性能，使系统能正常可靠地工作并达到规定的性能指标 。</a:t>
            </a:r>
          </a:p>
          <a:p>
            <a:pPr eaLnBrk="1" hangingPunct="1">
              <a:lnSpc>
                <a:spcPct val="90000"/>
              </a:lnSpc>
            </a:pPr>
            <a:endParaRPr lang="zh-CN" altLang="en-US" sz="600" dirty="0" smtClean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eaLnBrk="1" hangingPunct="1">
              <a:lnSpc>
                <a:spcPct val="90000"/>
              </a:lnSpc>
            </a:pPr>
            <a:r>
              <a:rPr lang="zh-CN" altLang="en-US" sz="2000" b="1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测量元件：</a:t>
            </a:r>
            <a:r>
              <a:rPr lang="zh-CN" altLang="en-US" sz="2000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将一种量按照某种规律转换成容易处理的另一种量的元件。（将外界输入信号变换为电信号的元件。）</a:t>
            </a:r>
          </a:p>
        </p:txBody>
      </p:sp>
      <p:graphicFrame>
        <p:nvGraphicFramePr>
          <p:cNvPr id="55300" name="Object 6"/>
          <p:cNvGraphicFramePr>
            <a:graphicFrameLocks noGrp="1" noChangeAspect="1"/>
          </p:cNvGraphicFramePr>
          <p:nvPr>
            <p:ph sz="half" idx="4294967295"/>
            <p:extLst>
              <p:ext uri="{D42A27DB-BD31-4B8C-83A1-F6EECF244321}">
                <p14:modId xmlns:p14="http://schemas.microsoft.com/office/powerpoint/2010/main" val="3585564618"/>
              </p:ext>
            </p:extLst>
          </p:nvPr>
        </p:nvGraphicFramePr>
        <p:xfrm>
          <a:off x="1331913" y="1270000"/>
          <a:ext cx="5807075" cy="2425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16" name="Visio" r:id="rId3" imgW="6705600" imgH="2800192" progId="Visio.Drawing.11">
                  <p:embed/>
                </p:oleObj>
              </mc:Choice>
              <mc:Fallback>
                <p:oleObj name="Visio" r:id="rId3" imgW="6705600" imgH="2800192" progId="Visio.Drawing.11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1913" y="1270000"/>
                        <a:ext cx="5807075" cy="2425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advTm="0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控制系统指标</a:t>
            </a:r>
          </a:p>
        </p:txBody>
      </p:sp>
      <p:sp>
        <p:nvSpPr>
          <p:cNvPr id="62467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时域指标</a:t>
            </a:r>
            <a:endParaRPr lang="en-US" altLang="zh-CN" dirty="0" smtClean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lvl="1"/>
            <a:r>
              <a:rPr lang="zh-CN" altLang="en-US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响应时间、超调量、过渡过程时间、振荡次数</a:t>
            </a:r>
            <a:endParaRPr lang="en-US" altLang="zh-CN" dirty="0" smtClean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r>
              <a:rPr lang="zh-CN" altLang="en-US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频域指标</a:t>
            </a:r>
            <a:endParaRPr lang="en-US" altLang="zh-CN" dirty="0" smtClean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lvl="1"/>
            <a:r>
              <a:rPr lang="zh-CN" altLang="en-US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剪切频率、相位裕度、幅值裕度、谐振峰值、频带</a:t>
            </a:r>
            <a:endParaRPr lang="en-US" altLang="zh-CN" dirty="0" smtClean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r>
              <a:rPr lang="zh-CN" altLang="en-US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静态指标</a:t>
            </a:r>
            <a:endParaRPr lang="en-US" altLang="zh-CN" dirty="0" smtClean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lvl="1"/>
            <a:r>
              <a:rPr lang="zh-CN" altLang="en-US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精度、稳态误差</a:t>
            </a:r>
            <a:endParaRPr lang="en-US" altLang="zh-CN" dirty="0" smtClean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r>
              <a:rPr lang="zh-CN" altLang="en-US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动态指标</a:t>
            </a:r>
            <a:endParaRPr lang="en-US" altLang="zh-CN" dirty="0" smtClean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lvl="1"/>
            <a:r>
              <a:rPr lang="zh-CN" altLang="en-US" dirty="0" smtClean="0">
                <a:latin typeface="华文仿宋" panose="02010600040101010101" pitchFamily="2" charset="-122"/>
                <a:ea typeface="华文仿宋" panose="02010600040101010101" pitchFamily="2" charset="-122"/>
              </a:rPr>
              <a:t>跟踪精度、带宽、双十指标</a:t>
            </a:r>
            <a:endParaRPr lang="en-US" altLang="zh-CN" dirty="0" smtClean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lvl="1"/>
            <a:endParaRPr lang="zh-CN" altLang="en-US" dirty="0" smtClean="0"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876377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>
                <a:latin typeface="华文仿宋" panose="02010600040101010101" pitchFamily="2" charset="-122"/>
                <a:ea typeface="华文仿宋" panose="02010600040101010101" pitchFamily="2" charset="-122"/>
              </a:rPr>
              <a:t>基本理论</a:t>
            </a:r>
            <a:endParaRPr lang="zh-CN" altLang="en-US" dirty="0" smtClean="0"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sp>
        <p:nvSpPr>
          <p:cNvPr id="62467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mtClean="0">
                <a:latin typeface="华文仿宋" panose="02010600040101010101" pitchFamily="2" charset="-122"/>
                <a:ea typeface="华文仿宋" panose="02010600040101010101" pitchFamily="2" charset="-122"/>
              </a:rPr>
              <a:t>磁场基本理论</a:t>
            </a:r>
            <a:endParaRPr lang="en-US" altLang="zh-CN" smtClean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lvl="1"/>
            <a:r>
              <a:rPr lang="zh-CN" altLang="en-US" smtClean="0">
                <a:latin typeface="华文仿宋" panose="02010600040101010101" pitchFamily="2" charset="-122"/>
                <a:ea typeface="华文仿宋" panose="02010600040101010101" pitchFamily="2" charset="-122"/>
              </a:rPr>
              <a:t>基本概念</a:t>
            </a:r>
            <a:endParaRPr lang="en-US" altLang="zh-CN" smtClean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lvl="1"/>
            <a:r>
              <a:rPr lang="zh-CN" altLang="en-US" smtClean="0">
                <a:latin typeface="华文仿宋" panose="02010600040101010101" pitchFamily="2" charset="-122"/>
                <a:ea typeface="华文仿宋" panose="02010600040101010101" pitchFamily="2" charset="-122"/>
              </a:rPr>
              <a:t>饱和特性</a:t>
            </a:r>
            <a:endParaRPr lang="en-US" altLang="zh-CN" smtClean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lvl="1"/>
            <a:r>
              <a:rPr lang="zh-CN" altLang="en-US" smtClean="0">
                <a:latin typeface="华文仿宋" panose="02010600040101010101" pitchFamily="2" charset="-122"/>
                <a:ea typeface="华文仿宋" panose="02010600040101010101" pitchFamily="2" charset="-122"/>
              </a:rPr>
              <a:t>磁滞特性</a:t>
            </a:r>
            <a:endParaRPr lang="en-US" altLang="zh-CN" smtClean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lvl="1"/>
            <a:r>
              <a:rPr lang="zh-CN" altLang="en-US">
                <a:latin typeface="华文仿宋" panose="02010600040101010101" pitchFamily="2" charset="-122"/>
                <a:ea typeface="华文仿宋" panose="02010600040101010101" pitchFamily="2" charset="-122"/>
              </a:rPr>
              <a:t>定律</a:t>
            </a:r>
            <a:endParaRPr lang="en-US" altLang="zh-CN" smtClean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lvl="1"/>
            <a:r>
              <a:rPr lang="zh-CN" altLang="en-US" smtClean="0">
                <a:latin typeface="华文仿宋" panose="02010600040101010101" pitchFamily="2" charset="-122"/>
                <a:ea typeface="华文仿宋" panose="02010600040101010101" pitchFamily="2" charset="-122"/>
              </a:rPr>
              <a:t>电路磁路</a:t>
            </a:r>
            <a:endParaRPr lang="en-US" altLang="zh-CN" smtClean="0"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68588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>
                <a:latin typeface="华文仿宋" panose="02010600040101010101" pitchFamily="2" charset="-122"/>
                <a:ea typeface="华文仿宋" panose="02010600040101010101" pitchFamily="2" charset="-122"/>
              </a:rPr>
              <a:t>直流电机</a:t>
            </a:r>
            <a:endParaRPr lang="zh-CN" altLang="en-US" dirty="0" smtClean="0"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sp>
        <p:nvSpPr>
          <p:cNvPr id="62467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mtClean="0">
                <a:latin typeface="华文仿宋" panose="02010600040101010101" pitchFamily="2" charset="-122"/>
                <a:ea typeface="华文仿宋" panose="02010600040101010101" pitchFamily="2" charset="-122"/>
              </a:rPr>
              <a:t>基本组成</a:t>
            </a:r>
            <a:endParaRPr lang="en-US" altLang="zh-CN" smtClean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r>
              <a:rPr lang="zh-CN" altLang="en-US" smtClean="0">
                <a:latin typeface="华文仿宋" panose="02010600040101010101" pitchFamily="2" charset="-122"/>
                <a:ea typeface="华文仿宋" panose="02010600040101010101" pitchFamily="2" charset="-122"/>
              </a:rPr>
              <a:t>基本工作原理、励磁方式</a:t>
            </a:r>
            <a:endParaRPr lang="en-US" altLang="zh-CN" smtClean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r>
              <a:rPr lang="zh-CN" altLang="en-US" smtClean="0">
                <a:latin typeface="华文仿宋" panose="02010600040101010101" pitchFamily="2" charset="-122"/>
                <a:ea typeface="华文仿宋" panose="02010600040101010101" pitchFamily="2" charset="-122"/>
              </a:rPr>
              <a:t>直流电机磁场</a:t>
            </a:r>
            <a:endParaRPr lang="en-US" altLang="zh-CN" smtClean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lvl="1"/>
            <a:r>
              <a:rPr lang="zh-CN" altLang="en-US" smtClean="0">
                <a:latin typeface="华文仿宋" panose="02010600040101010101" pitchFamily="2" charset="-122"/>
                <a:ea typeface="华文仿宋" panose="02010600040101010101" pitchFamily="2" charset="-122"/>
              </a:rPr>
              <a:t>空载</a:t>
            </a:r>
            <a:endParaRPr lang="en-US" altLang="zh-CN" smtClean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lvl="1"/>
            <a:r>
              <a:rPr lang="zh-CN" altLang="en-US" smtClean="0">
                <a:latin typeface="华文仿宋" panose="02010600040101010101" pitchFamily="2" charset="-122"/>
                <a:ea typeface="华文仿宋" panose="02010600040101010101" pitchFamily="2" charset="-122"/>
              </a:rPr>
              <a:t>负载</a:t>
            </a:r>
            <a:endParaRPr lang="en-US" altLang="zh-CN" smtClean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lvl="1"/>
            <a:r>
              <a:rPr lang="zh-CN" altLang="en-US" smtClean="0">
                <a:latin typeface="华文仿宋" panose="02010600040101010101" pitchFamily="2" charset="-122"/>
                <a:ea typeface="华文仿宋" panose="02010600040101010101" pitchFamily="2" charset="-122"/>
              </a:rPr>
              <a:t>电枢反应</a:t>
            </a:r>
            <a:endParaRPr lang="en-US" altLang="zh-CN" smtClean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lvl="1"/>
            <a:r>
              <a:rPr lang="zh-CN" altLang="en-US" smtClean="0">
                <a:latin typeface="华文仿宋" panose="02010600040101010101" pitchFamily="2" charset="-122"/>
                <a:ea typeface="华文仿宋" panose="02010600040101010101" pitchFamily="2" charset="-122"/>
              </a:rPr>
              <a:t>直轴磁势、交轴磁势</a:t>
            </a:r>
            <a:endParaRPr lang="en-US" altLang="zh-CN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r>
              <a:rPr lang="zh-CN" altLang="en-US" smtClean="0">
                <a:latin typeface="华文仿宋" panose="02010600040101010101" pitchFamily="2" charset="-122"/>
                <a:ea typeface="华文仿宋" panose="02010600040101010101" pitchFamily="2" charset="-122"/>
              </a:rPr>
              <a:t>基本关系式</a:t>
            </a:r>
            <a:endParaRPr lang="en-US" altLang="zh-CN" smtClean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r>
              <a:rPr lang="zh-CN" altLang="en-US" smtClean="0">
                <a:latin typeface="华文仿宋" panose="02010600040101010101" pitchFamily="2" charset="-122"/>
                <a:ea typeface="华文仿宋" panose="02010600040101010101" pitchFamily="2" charset="-122"/>
              </a:rPr>
              <a:t>平衡方程式</a:t>
            </a:r>
            <a:endParaRPr lang="en-US" altLang="zh-CN" smtClean="0"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4019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>
                <a:latin typeface="华文仿宋" panose="02010600040101010101" pitchFamily="2" charset="-122"/>
                <a:ea typeface="华文仿宋" panose="02010600040101010101" pitchFamily="2" charset="-122"/>
              </a:rPr>
              <a:t>直流电机</a:t>
            </a:r>
            <a:endParaRPr lang="zh-CN" altLang="en-US" dirty="0" smtClean="0"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sp>
        <p:nvSpPr>
          <p:cNvPr id="62467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mtClean="0">
                <a:latin typeface="华文仿宋" panose="02010600040101010101" pitchFamily="2" charset="-122"/>
                <a:ea typeface="华文仿宋" panose="02010600040101010101" pitchFamily="2" charset="-122"/>
              </a:rPr>
              <a:t>直流电机特性</a:t>
            </a:r>
            <a:endParaRPr lang="en-US" altLang="zh-CN" smtClean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lvl="1"/>
            <a:r>
              <a:rPr lang="zh-CN" altLang="en-US" smtClean="0">
                <a:latin typeface="华文仿宋" panose="02010600040101010101" pitchFamily="2" charset="-122"/>
                <a:ea typeface="华文仿宋" panose="02010600040101010101" pitchFamily="2" charset="-122"/>
              </a:rPr>
              <a:t>静态特性（机械特性、调节特性）</a:t>
            </a:r>
            <a:endParaRPr lang="en-US" altLang="zh-CN" smtClean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lvl="1"/>
            <a:r>
              <a:rPr lang="zh-CN" altLang="en-US" smtClean="0">
                <a:latin typeface="华文仿宋" panose="02010600040101010101" pitchFamily="2" charset="-122"/>
                <a:ea typeface="华文仿宋" panose="02010600040101010101" pitchFamily="2" charset="-122"/>
              </a:rPr>
              <a:t>控制方法（电枢控制、磁场控制、电枢串电阻）</a:t>
            </a:r>
            <a:endParaRPr lang="en-US" altLang="zh-CN" smtClean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r>
              <a:rPr lang="zh-CN" altLang="en-US" smtClean="0">
                <a:latin typeface="华文仿宋" panose="02010600040101010101" pitchFamily="2" charset="-122"/>
                <a:ea typeface="华文仿宋" panose="02010600040101010101" pitchFamily="2" charset="-122"/>
              </a:rPr>
              <a:t>工作状态</a:t>
            </a:r>
            <a:endParaRPr lang="en-US" altLang="zh-CN" smtClean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r>
              <a:rPr lang="zh-CN" altLang="en-US" smtClean="0">
                <a:latin typeface="华文仿宋" panose="02010600040101010101" pitchFamily="2" charset="-122"/>
                <a:ea typeface="华文仿宋" panose="02010600040101010101" pitchFamily="2" charset="-122"/>
              </a:rPr>
              <a:t>动态特性</a:t>
            </a:r>
            <a:endParaRPr lang="en-US" altLang="zh-CN" smtClean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endParaRPr lang="en-US" altLang="zh-CN"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33672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>
                <a:latin typeface="华文仿宋" panose="02010600040101010101" pitchFamily="2" charset="-122"/>
                <a:ea typeface="华文仿宋" panose="02010600040101010101" pitchFamily="2" charset="-122"/>
              </a:rPr>
              <a:t>功率放大</a:t>
            </a:r>
            <a:endParaRPr lang="zh-CN" altLang="en-US" dirty="0" smtClean="0"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sp>
        <p:nvSpPr>
          <p:cNvPr id="62467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mtClean="0">
                <a:latin typeface="华文仿宋" panose="02010600040101010101" pitchFamily="2" charset="-122"/>
                <a:ea typeface="华文仿宋" panose="02010600040101010101" pitchFamily="2" charset="-122"/>
              </a:rPr>
              <a:t>功率器件特性</a:t>
            </a:r>
            <a:endParaRPr lang="en-US" altLang="zh-CN" smtClean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r>
              <a:rPr lang="zh-CN" altLang="en-US" smtClean="0">
                <a:latin typeface="华文仿宋" panose="02010600040101010101" pitchFamily="2" charset="-122"/>
                <a:ea typeface="华文仿宋" panose="02010600040101010101" pitchFamily="2" charset="-122"/>
              </a:rPr>
              <a:t>开关过程</a:t>
            </a:r>
            <a:endParaRPr lang="en-US" altLang="zh-CN" smtClean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r>
              <a:rPr lang="zh-CN" altLang="en-US" smtClean="0">
                <a:latin typeface="华文仿宋" panose="02010600040101010101" pitchFamily="2" charset="-122"/>
                <a:ea typeface="华文仿宋" panose="02010600040101010101" pitchFamily="2" charset="-122"/>
              </a:rPr>
              <a:t>功率损耗与热阻</a:t>
            </a:r>
            <a:endParaRPr lang="en-US" altLang="zh-CN" smtClean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r>
              <a:rPr lang="en-US" altLang="zh-CN" smtClean="0">
                <a:latin typeface="华文仿宋" panose="02010600040101010101" pitchFamily="2" charset="-122"/>
                <a:ea typeface="华文仿宋" panose="02010600040101010101" pitchFamily="2" charset="-122"/>
              </a:rPr>
              <a:t>PWM</a:t>
            </a:r>
            <a:r>
              <a:rPr lang="zh-CN" altLang="en-US" smtClean="0">
                <a:latin typeface="华文仿宋" panose="02010600040101010101" pitchFamily="2" charset="-122"/>
                <a:ea typeface="华文仿宋" panose="02010600040101010101" pitchFamily="2" charset="-122"/>
              </a:rPr>
              <a:t>放大器输出级工作原理</a:t>
            </a:r>
            <a:endParaRPr lang="en-US" altLang="zh-CN" smtClean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lvl="1"/>
            <a:r>
              <a:rPr lang="zh-CN" altLang="en-US">
                <a:latin typeface="华文仿宋" panose="02010600040101010101" pitchFamily="2" charset="-122"/>
                <a:ea typeface="华文仿宋" panose="02010600040101010101" pitchFamily="2" charset="-122"/>
              </a:rPr>
              <a:t>双</a:t>
            </a:r>
            <a:r>
              <a:rPr lang="zh-CN" altLang="en-US" smtClean="0">
                <a:latin typeface="华文仿宋" panose="02010600040101010101" pitchFamily="2" charset="-122"/>
                <a:ea typeface="华文仿宋" panose="02010600040101010101" pitchFamily="2" charset="-122"/>
              </a:rPr>
              <a:t>极性</a:t>
            </a:r>
            <a:endParaRPr lang="en-US" altLang="zh-CN" smtClean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lvl="1"/>
            <a:r>
              <a:rPr lang="zh-CN" altLang="en-US" smtClean="0">
                <a:latin typeface="华文仿宋" panose="02010600040101010101" pitchFamily="2" charset="-122"/>
                <a:ea typeface="华文仿宋" panose="02010600040101010101" pitchFamily="2" charset="-122"/>
              </a:rPr>
              <a:t>单极性</a:t>
            </a:r>
            <a:endParaRPr lang="en-US" altLang="zh-CN" smtClean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lvl="1"/>
            <a:r>
              <a:rPr lang="zh-CN" altLang="en-US" smtClean="0">
                <a:latin typeface="华文仿宋" panose="02010600040101010101" pitchFamily="2" charset="-122"/>
                <a:ea typeface="华文仿宋" panose="02010600040101010101" pitchFamily="2" charset="-122"/>
              </a:rPr>
              <a:t>实验结合（芯片原理）</a:t>
            </a:r>
            <a:endParaRPr lang="en-US" altLang="zh-CN" smtClean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r>
              <a:rPr lang="zh-CN" altLang="en-US" smtClean="0">
                <a:latin typeface="华文仿宋" panose="02010600040101010101" pitchFamily="2" charset="-122"/>
                <a:ea typeface="华文仿宋" panose="02010600040101010101" pitchFamily="2" charset="-122"/>
              </a:rPr>
              <a:t>缓冲电路</a:t>
            </a:r>
            <a:endParaRPr lang="en-US" altLang="zh-CN" smtClean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r>
              <a:rPr lang="zh-CN" altLang="en-US">
                <a:latin typeface="华文仿宋" panose="02010600040101010101" pitchFamily="2" charset="-122"/>
                <a:ea typeface="华文仿宋" panose="02010600040101010101" pitchFamily="2" charset="-122"/>
              </a:rPr>
              <a:t>斩</a:t>
            </a:r>
            <a:r>
              <a:rPr lang="zh-CN" altLang="en-US" smtClean="0">
                <a:latin typeface="华文仿宋" panose="02010600040101010101" pitchFamily="2" charset="-122"/>
                <a:ea typeface="华文仿宋" panose="02010600040101010101" pitchFamily="2" charset="-122"/>
              </a:rPr>
              <a:t>波电路</a:t>
            </a:r>
            <a:endParaRPr lang="en-US" altLang="zh-CN" smtClean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r>
              <a:rPr lang="en-US" altLang="zh-CN">
                <a:latin typeface="华文仿宋" panose="02010600040101010101" pitchFamily="2" charset="-122"/>
                <a:ea typeface="华文仿宋" panose="02010600040101010101" pitchFamily="2" charset="-122"/>
              </a:rPr>
              <a:t>PWM</a:t>
            </a:r>
            <a:r>
              <a:rPr lang="zh-CN" altLang="en-US">
                <a:latin typeface="华文仿宋" panose="02010600040101010101" pitchFamily="2" charset="-122"/>
                <a:ea typeface="华文仿宋" panose="02010600040101010101" pitchFamily="2" charset="-122"/>
              </a:rPr>
              <a:t>原理</a:t>
            </a:r>
            <a:endParaRPr lang="en-US" altLang="zh-CN"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698129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>
                <a:latin typeface="华文仿宋" panose="02010600040101010101" pitchFamily="2" charset="-122"/>
                <a:ea typeface="华文仿宋" panose="02010600040101010101" pitchFamily="2" charset="-122"/>
              </a:rPr>
              <a:t>变压器</a:t>
            </a:r>
            <a:endParaRPr lang="zh-CN" altLang="en-US" dirty="0" smtClean="0"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sp>
        <p:nvSpPr>
          <p:cNvPr id="62467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mtClean="0">
                <a:latin typeface="华文仿宋" panose="02010600040101010101" pitchFamily="2" charset="-122"/>
                <a:ea typeface="华文仿宋" panose="02010600040101010101" pitchFamily="2" charset="-122"/>
              </a:rPr>
              <a:t>原理、结构</a:t>
            </a:r>
            <a:endParaRPr lang="en-US" altLang="zh-CN" smtClean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r>
              <a:rPr lang="zh-CN" altLang="en-US" smtClean="0">
                <a:latin typeface="华文仿宋" panose="02010600040101010101" pitchFamily="2" charset="-122"/>
                <a:ea typeface="华文仿宋" panose="02010600040101010101" pitchFamily="2" charset="-122"/>
              </a:rPr>
              <a:t>工作原理</a:t>
            </a:r>
            <a:endParaRPr lang="en-US" altLang="zh-CN" smtClean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r>
              <a:rPr lang="en-US" altLang="zh-CN" smtClean="0">
                <a:latin typeface="华文仿宋" panose="02010600040101010101" pitchFamily="2" charset="-122"/>
                <a:ea typeface="华文仿宋" panose="02010600040101010101" pitchFamily="2" charset="-122"/>
              </a:rPr>
              <a:t>4.44</a:t>
            </a:r>
            <a:r>
              <a:rPr lang="zh-CN" altLang="en-US" smtClean="0">
                <a:latin typeface="华文仿宋" panose="02010600040101010101" pitchFamily="2" charset="-122"/>
                <a:ea typeface="华文仿宋" panose="02010600040101010101" pitchFamily="2" charset="-122"/>
              </a:rPr>
              <a:t>公式</a:t>
            </a:r>
            <a:endParaRPr lang="en-US" altLang="zh-CN" smtClean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r>
              <a:rPr lang="zh-CN" altLang="en-US" smtClean="0">
                <a:latin typeface="华文仿宋" panose="02010600040101010101" pitchFamily="2" charset="-122"/>
                <a:ea typeface="华文仿宋" panose="02010600040101010101" pitchFamily="2" charset="-122"/>
              </a:rPr>
              <a:t>空载、负载运行</a:t>
            </a:r>
            <a:endParaRPr lang="en-US" altLang="zh-CN" smtClean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r>
              <a:rPr lang="zh-CN" altLang="en-US" smtClean="0">
                <a:latin typeface="华文仿宋" panose="02010600040101010101" pitchFamily="2" charset="-122"/>
                <a:ea typeface="华文仿宋" panose="02010600040101010101" pitchFamily="2" charset="-122"/>
              </a:rPr>
              <a:t>等效电路与折算</a:t>
            </a:r>
            <a:endParaRPr lang="en-US" altLang="zh-CN"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780778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>
                <a:latin typeface="华文仿宋" panose="02010600040101010101" pitchFamily="2" charset="-122"/>
                <a:ea typeface="华文仿宋" panose="02010600040101010101" pitchFamily="2" charset="-122"/>
              </a:rPr>
              <a:t>异步电机</a:t>
            </a:r>
            <a:endParaRPr lang="zh-CN" altLang="en-US" dirty="0" smtClean="0"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sp>
        <p:nvSpPr>
          <p:cNvPr id="62467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mtClean="0">
                <a:latin typeface="华文仿宋" panose="02010600040101010101" pitchFamily="2" charset="-122"/>
                <a:ea typeface="华文仿宋" panose="02010600040101010101" pitchFamily="2" charset="-122"/>
              </a:rPr>
              <a:t>原理、结构</a:t>
            </a:r>
            <a:endParaRPr lang="en-US" altLang="zh-CN" smtClean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r>
              <a:rPr lang="zh-CN" altLang="en-US" smtClean="0">
                <a:latin typeface="华文仿宋" panose="02010600040101010101" pitchFamily="2" charset="-122"/>
                <a:ea typeface="华文仿宋" panose="02010600040101010101" pitchFamily="2" charset="-122"/>
              </a:rPr>
              <a:t>交流绕组磁场</a:t>
            </a:r>
            <a:endParaRPr lang="en-US" altLang="zh-CN" smtClean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r>
              <a:rPr lang="zh-CN" altLang="en-US">
                <a:latin typeface="华文仿宋" panose="02010600040101010101" pitchFamily="2" charset="-122"/>
                <a:ea typeface="华文仿宋" panose="02010600040101010101" pitchFamily="2" charset="-122"/>
              </a:rPr>
              <a:t>脉</a:t>
            </a:r>
            <a:r>
              <a:rPr lang="zh-CN" altLang="en-US" smtClean="0">
                <a:latin typeface="华文仿宋" panose="02010600040101010101" pitchFamily="2" charset="-122"/>
                <a:ea typeface="华文仿宋" panose="02010600040101010101" pitchFamily="2" charset="-122"/>
              </a:rPr>
              <a:t>振磁场</a:t>
            </a:r>
            <a:endParaRPr lang="en-US" altLang="zh-CN" smtClean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r>
              <a:rPr lang="zh-CN" altLang="en-US" smtClean="0">
                <a:latin typeface="华文仿宋" panose="02010600040101010101" pitchFamily="2" charset="-122"/>
                <a:ea typeface="华文仿宋" panose="02010600040101010101" pitchFamily="2" charset="-122"/>
              </a:rPr>
              <a:t>旋转磁场（圆、椭圆）</a:t>
            </a:r>
            <a:endParaRPr lang="en-US" altLang="zh-CN" smtClean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r>
              <a:rPr lang="zh-CN" altLang="en-US" smtClean="0">
                <a:latin typeface="华文仿宋" panose="02010600040101010101" pitchFamily="2" charset="-122"/>
                <a:ea typeface="华文仿宋" panose="02010600040101010101" pitchFamily="2" charset="-122"/>
              </a:rPr>
              <a:t>异步电机特性</a:t>
            </a:r>
            <a:endParaRPr lang="en-US" altLang="zh-CN" smtClean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lvl="1"/>
            <a:r>
              <a:rPr lang="zh-CN" altLang="en-US" smtClean="0">
                <a:latin typeface="华文仿宋" panose="02010600040101010101" pitchFamily="2" charset="-122"/>
                <a:ea typeface="华文仿宋" panose="02010600040101010101" pitchFamily="2" charset="-122"/>
              </a:rPr>
              <a:t>转差率</a:t>
            </a:r>
            <a:endParaRPr lang="en-US" altLang="zh-CN" smtClean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lvl="1"/>
            <a:r>
              <a:rPr lang="zh-CN" altLang="en-US" smtClean="0">
                <a:latin typeface="华文仿宋" panose="02010600040101010101" pitchFamily="2" charset="-122"/>
                <a:ea typeface="华文仿宋" panose="02010600040101010101" pitchFamily="2" charset="-122"/>
              </a:rPr>
              <a:t>基本方程</a:t>
            </a:r>
            <a:endParaRPr lang="en-US" altLang="zh-CN" smtClean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lvl="1"/>
            <a:r>
              <a:rPr lang="zh-CN" altLang="en-US" smtClean="0">
                <a:latin typeface="华文仿宋" panose="02010600040101010101" pitchFamily="2" charset="-122"/>
                <a:ea typeface="华文仿宋" panose="02010600040101010101" pitchFamily="2" charset="-122"/>
              </a:rPr>
              <a:t>定子、转子磁场关系</a:t>
            </a:r>
            <a:endParaRPr lang="en-US" altLang="zh-CN" smtClean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lvl="1"/>
            <a:r>
              <a:rPr lang="zh-CN" altLang="en-US" smtClean="0">
                <a:latin typeface="华文仿宋" panose="02010600040101010101" pitchFamily="2" charset="-122"/>
                <a:ea typeface="华文仿宋" panose="02010600040101010101" pitchFamily="2" charset="-122"/>
              </a:rPr>
              <a:t>等效电路与折算（频率折算、绕组折算、机械功率）</a:t>
            </a:r>
            <a:endParaRPr lang="en-US" altLang="zh-CN"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74931096"/>
      </p:ext>
    </p:extLst>
  </p:cSld>
  <p:clrMapOvr>
    <a:masterClrMapping/>
  </p:clrMapOvr>
</p:sld>
</file>

<file path=ppt/theme/theme1.xml><?xml version="1.0" encoding="utf-8"?>
<a:theme xmlns:a="http://schemas.openxmlformats.org/drawingml/2006/main" name="科研PPT模板(1)">
  <a:themeElements>
    <a:clrScheme name="科研PPT模板(1) 3">
      <a:dk1>
        <a:srgbClr val="000000"/>
      </a:dk1>
      <a:lt1>
        <a:srgbClr val="FFFFFF"/>
      </a:lt1>
      <a:dk2>
        <a:srgbClr val="1D44A5"/>
      </a:dk2>
      <a:lt2>
        <a:srgbClr val="DDDDDD"/>
      </a:lt2>
      <a:accent1>
        <a:srgbClr val="91B422"/>
      </a:accent1>
      <a:accent2>
        <a:srgbClr val="F5E443"/>
      </a:accent2>
      <a:accent3>
        <a:srgbClr val="FFFFFF"/>
      </a:accent3>
      <a:accent4>
        <a:srgbClr val="000000"/>
      </a:accent4>
      <a:accent5>
        <a:srgbClr val="C7D6AB"/>
      </a:accent5>
      <a:accent6>
        <a:srgbClr val="DECF3C"/>
      </a:accent6>
      <a:hlink>
        <a:srgbClr val="ED9903"/>
      </a:hlink>
      <a:folHlink>
        <a:srgbClr val="11B9DB"/>
      </a:folHlink>
    </a:clrScheme>
    <a:fontScheme name="科研PPT模板(1)">
      <a:majorFont>
        <a:latin typeface="Verdan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28575" cap="flat" cmpd="sng" algn="ctr">
          <a:solidFill>
            <a:srgbClr val="DE6F00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tabLst/>
          <a:defRPr kumimoji="0" lang="en-US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仿宋_GB2312" pitchFamily="1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28575" cap="flat" cmpd="sng" algn="ctr">
          <a:solidFill>
            <a:srgbClr val="DE6F00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tabLst/>
          <a:defRPr kumimoji="0" lang="en-US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仿宋_GB2312" pitchFamily="1" charset="-122"/>
          </a:defRPr>
        </a:defPPr>
      </a:lstStyle>
    </a:lnDef>
  </a:objectDefaults>
  <a:extraClrSchemeLst>
    <a:extraClrScheme>
      <a:clrScheme name="科研PPT模板(1) 1">
        <a:dk1>
          <a:srgbClr val="000000"/>
        </a:dk1>
        <a:lt1>
          <a:srgbClr val="FFFFFF"/>
        </a:lt1>
        <a:dk2>
          <a:srgbClr val="17407D"/>
        </a:dk2>
        <a:lt2>
          <a:srgbClr val="DDDDDD"/>
        </a:lt2>
        <a:accent1>
          <a:srgbClr val="5DC5B9"/>
        </a:accent1>
        <a:accent2>
          <a:srgbClr val="A1DC36"/>
        </a:accent2>
        <a:accent3>
          <a:srgbClr val="FFFFFF"/>
        </a:accent3>
        <a:accent4>
          <a:srgbClr val="000000"/>
        </a:accent4>
        <a:accent5>
          <a:srgbClr val="B6DFD9"/>
        </a:accent5>
        <a:accent6>
          <a:srgbClr val="91C730"/>
        </a:accent6>
        <a:hlink>
          <a:srgbClr val="5D99DB"/>
        </a:hlink>
        <a:folHlink>
          <a:srgbClr val="F1CA6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科研PPT模板(1) 2">
        <a:dk1>
          <a:srgbClr val="000000"/>
        </a:dk1>
        <a:lt1>
          <a:srgbClr val="FFFFFF"/>
        </a:lt1>
        <a:dk2>
          <a:srgbClr val="2C3FC8"/>
        </a:dk2>
        <a:lt2>
          <a:srgbClr val="DDDDDD"/>
        </a:lt2>
        <a:accent1>
          <a:srgbClr val="7C99EA"/>
        </a:accent1>
        <a:accent2>
          <a:srgbClr val="55D9F3"/>
        </a:accent2>
        <a:accent3>
          <a:srgbClr val="FFFFFF"/>
        </a:accent3>
        <a:accent4>
          <a:srgbClr val="000000"/>
        </a:accent4>
        <a:accent5>
          <a:srgbClr val="BFCAF3"/>
        </a:accent5>
        <a:accent6>
          <a:srgbClr val="4CC4DC"/>
        </a:accent6>
        <a:hlink>
          <a:srgbClr val="AB6EDE"/>
        </a:hlink>
        <a:folHlink>
          <a:srgbClr val="BFDF6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科研PPT模板(1) 3">
        <a:dk1>
          <a:srgbClr val="000000"/>
        </a:dk1>
        <a:lt1>
          <a:srgbClr val="FFFFFF"/>
        </a:lt1>
        <a:dk2>
          <a:srgbClr val="1D44A5"/>
        </a:dk2>
        <a:lt2>
          <a:srgbClr val="DDDDDD"/>
        </a:lt2>
        <a:accent1>
          <a:srgbClr val="91B422"/>
        </a:accent1>
        <a:accent2>
          <a:srgbClr val="F5E443"/>
        </a:accent2>
        <a:accent3>
          <a:srgbClr val="FFFFFF"/>
        </a:accent3>
        <a:accent4>
          <a:srgbClr val="000000"/>
        </a:accent4>
        <a:accent5>
          <a:srgbClr val="C7D6AB"/>
        </a:accent5>
        <a:accent6>
          <a:srgbClr val="DECF3C"/>
        </a:accent6>
        <a:hlink>
          <a:srgbClr val="ED9903"/>
        </a:hlink>
        <a:folHlink>
          <a:srgbClr val="11B9DB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科研PPT模板(1)">
  <a:themeElements>
    <a:clrScheme name="1_科研PPT模板(1) 3">
      <a:dk1>
        <a:srgbClr val="000000"/>
      </a:dk1>
      <a:lt1>
        <a:srgbClr val="FFFFFF"/>
      </a:lt1>
      <a:dk2>
        <a:srgbClr val="1D44A5"/>
      </a:dk2>
      <a:lt2>
        <a:srgbClr val="DDDDDD"/>
      </a:lt2>
      <a:accent1>
        <a:srgbClr val="91B422"/>
      </a:accent1>
      <a:accent2>
        <a:srgbClr val="F5E443"/>
      </a:accent2>
      <a:accent3>
        <a:srgbClr val="FFFFFF"/>
      </a:accent3>
      <a:accent4>
        <a:srgbClr val="000000"/>
      </a:accent4>
      <a:accent5>
        <a:srgbClr val="C7D6AB"/>
      </a:accent5>
      <a:accent6>
        <a:srgbClr val="DECF3C"/>
      </a:accent6>
      <a:hlink>
        <a:srgbClr val="ED9903"/>
      </a:hlink>
      <a:folHlink>
        <a:srgbClr val="11B9DB"/>
      </a:folHlink>
    </a:clrScheme>
    <a:fontScheme name="1_科研PPT模板(1)">
      <a:majorFont>
        <a:latin typeface="Verdan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28575" cap="flat" cmpd="sng" algn="ctr">
          <a:solidFill>
            <a:srgbClr val="DE6F00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tabLst/>
          <a:defRPr kumimoji="0" lang="en-US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仿宋_GB2312" pitchFamily="1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28575" cap="flat" cmpd="sng" algn="ctr">
          <a:solidFill>
            <a:srgbClr val="DE6F00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tabLst/>
          <a:defRPr kumimoji="0" lang="en-US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仿宋_GB2312" pitchFamily="1" charset="-122"/>
          </a:defRPr>
        </a:defPPr>
      </a:lstStyle>
    </a:lnDef>
  </a:objectDefaults>
  <a:extraClrSchemeLst>
    <a:extraClrScheme>
      <a:clrScheme name="1_科研PPT模板(1) 1">
        <a:dk1>
          <a:srgbClr val="000000"/>
        </a:dk1>
        <a:lt1>
          <a:srgbClr val="FFFFFF"/>
        </a:lt1>
        <a:dk2>
          <a:srgbClr val="17407D"/>
        </a:dk2>
        <a:lt2>
          <a:srgbClr val="DDDDDD"/>
        </a:lt2>
        <a:accent1>
          <a:srgbClr val="5DC5B9"/>
        </a:accent1>
        <a:accent2>
          <a:srgbClr val="A1DC36"/>
        </a:accent2>
        <a:accent3>
          <a:srgbClr val="FFFFFF"/>
        </a:accent3>
        <a:accent4>
          <a:srgbClr val="000000"/>
        </a:accent4>
        <a:accent5>
          <a:srgbClr val="B6DFD9"/>
        </a:accent5>
        <a:accent6>
          <a:srgbClr val="91C730"/>
        </a:accent6>
        <a:hlink>
          <a:srgbClr val="5D99DB"/>
        </a:hlink>
        <a:folHlink>
          <a:srgbClr val="F1CA6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科研PPT模板(1) 2">
        <a:dk1>
          <a:srgbClr val="000000"/>
        </a:dk1>
        <a:lt1>
          <a:srgbClr val="FFFFFF"/>
        </a:lt1>
        <a:dk2>
          <a:srgbClr val="2C3FC8"/>
        </a:dk2>
        <a:lt2>
          <a:srgbClr val="DDDDDD"/>
        </a:lt2>
        <a:accent1>
          <a:srgbClr val="7C99EA"/>
        </a:accent1>
        <a:accent2>
          <a:srgbClr val="55D9F3"/>
        </a:accent2>
        <a:accent3>
          <a:srgbClr val="FFFFFF"/>
        </a:accent3>
        <a:accent4>
          <a:srgbClr val="000000"/>
        </a:accent4>
        <a:accent5>
          <a:srgbClr val="BFCAF3"/>
        </a:accent5>
        <a:accent6>
          <a:srgbClr val="4CC4DC"/>
        </a:accent6>
        <a:hlink>
          <a:srgbClr val="AB6EDE"/>
        </a:hlink>
        <a:folHlink>
          <a:srgbClr val="BFDF6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科研PPT模板(1) 3">
        <a:dk1>
          <a:srgbClr val="000000"/>
        </a:dk1>
        <a:lt1>
          <a:srgbClr val="FFFFFF"/>
        </a:lt1>
        <a:dk2>
          <a:srgbClr val="1D44A5"/>
        </a:dk2>
        <a:lt2>
          <a:srgbClr val="DDDDDD"/>
        </a:lt2>
        <a:accent1>
          <a:srgbClr val="91B422"/>
        </a:accent1>
        <a:accent2>
          <a:srgbClr val="F5E443"/>
        </a:accent2>
        <a:accent3>
          <a:srgbClr val="FFFFFF"/>
        </a:accent3>
        <a:accent4>
          <a:srgbClr val="000000"/>
        </a:accent4>
        <a:accent5>
          <a:srgbClr val="C7D6AB"/>
        </a:accent5>
        <a:accent6>
          <a:srgbClr val="DECF3C"/>
        </a:accent6>
        <a:hlink>
          <a:srgbClr val="ED9903"/>
        </a:hlink>
        <a:folHlink>
          <a:srgbClr val="11B9DB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654</TotalTime>
  <Pages>0</Pages>
  <Words>436</Words>
  <Characters>0</Characters>
  <Application>Microsoft Office PowerPoint</Application>
  <DocSecurity>0</DocSecurity>
  <PresentationFormat>全屏显示(4:3)</PresentationFormat>
  <Lines>0</Lines>
  <Paragraphs>106</Paragraphs>
  <Slides>13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8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13</vt:i4>
      </vt:variant>
    </vt:vector>
  </HeadingPairs>
  <TitlesOfParts>
    <vt:vector size="25" baseType="lpstr">
      <vt:lpstr>等线</vt:lpstr>
      <vt:lpstr>仿宋_GB2312</vt:lpstr>
      <vt:lpstr>华文仿宋</vt:lpstr>
      <vt:lpstr>宋体</vt:lpstr>
      <vt:lpstr>Arial</vt:lpstr>
      <vt:lpstr>Times New Roman</vt:lpstr>
      <vt:lpstr>Verdana</vt:lpstr>
      <vt:lpstr>Wingdings</vt:lpstr>
      <vt:lpstr>科研PPT模板(1)</vt:lpstr>
      <vt:lpstr>1_科研PPT模板(1)</vt:lpstr>
      <vt:lpstr>Visio</vt:lpstr>
      <vt:lpstr>Equation</vt:lpstr>
      <vt:lpstr>自动控制实践  总结</vt:lpstr>
      <vt:lpstr>控制系统的组成</vt:lpstr>
      <vt:lpstr>控制系统指标</vt:lpstr>
      <vt:lpstr>基本理论</vt:lpstr>
      <vt:lpstr>直流电机</vt:lpstr>
      <vt:lpstr>直流电机</vt:lpstr>
      <vt:lpstr>功率放大</vt:lpstr>
      <vt:lpstr>变压器</vt:lpstr>
      <vt:lpstr>异步电机</vt:lpstr>
      <vt:lpstr>异步电机</vt:lpstr>
      <vt:lpstr>步进电机</vt:lpstr>
      <vt:lpstr>码盘光栅</vt:lpstr>
      <vt:lpstr>旋变与感应同步器</vt:lpstr>
    </vt:vector>
  </TitlesOfParts>
  <Manager/>
  <Company/>
  <LinksUpToDate>false</LinksUpToDate>
  <CharactersWithSpaces>0</CharactersWithSpaces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自动控制元件及线路 测量元件</dc:title>
  <dc:subject/>
  <dc:creator>Administrator</dc:creator>
  <cp:keywords/>
  <dc:description/>
  <cp:lastModifiedBy>伊 国兴</cp:lastModifiedBy>
  <cp:revision>38</cp:revision>
  <cp:lastPrinted>2018-09-09T08:23:43Z</cp:lastPrinted>
  <dcterms:created xsi:type="dcterms:W3CDTF">2015-05-06T11:18:39Z</dcterms:created>
  <dcterms:modified xsi:type="dcterms:W3CDTF">2019-11-21T15:37:10Z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2052-9.1.0.4993</vt:lpwstr>
  </property>
</Properties>
</file>